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2" r:id="rId1"/>
  </p:sldMasterIdLst>
  <p:sldIdLst>
    <p:sldId id="256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1" d="100"/>
          <a:sy n="61" d="100"/>
        </p:scale>
        <p:origin x="-1349" y="-2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 flipH="1">
            <a:off x="2667000" y="0"/>
            <a:ext cx="6477000" cy="6858000"/>
          </a:xfrm>
          <a:prstGeom prst="rect">
            <a:avLst/>
          </a:prstGeom>
          <a:blipFill>
            <a:blip r:embed="rId2" cstate="print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00000" r="50000"/>
                </a:path>
                <a:tileRect/>
              </a:gradFill>
            </a:fillOverlay>
            <a:innerShdw blurRad="63500" dist="44450" dir="10800000">
              <a:srgbClr val="000000">
                <a:alpha val="5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 rot="16200000">
            <a:off x="-762000" y="3429000"/>
            <a:ext cx="6858000" cy="0"/>
          </a:xfrm>
          <a:prstGeom prst="line">
            <a:avLst/>
          </a:prstGeom>
          <a:noFill/>
          <a:ln w="11430" cap="flat" cmpd="sng" algn="ctr">
            <a:solidFill>
              <a:schemeClr val="bg1">
                <a:shade val="9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ctrTitle"/>
          </p:nvPr>
        </p:nvSpPr>
        <p:spPr>
          <a:xfrm>
            <a:off x="3366868" y="533400"/>
            <a:ext cx="5105400" cy="2868168"/>
          </a:xfrm>
        </p:spPr>
        <p:txBody>
          <a:bodyPr lIns="45720" tIns="0" rIns="45720">
            <a:noAutofit/>
          </a:bodyPr>
          <a:lstStyle>
            <a:lvl1pPr algn="r">
              <a:defRPr sz="4200"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5" name="Подзаголовок 24"/>
          <p:cNvSpPr>
            <a:spLocks noGrp="1"/>
          </p:cNvSpPr>
          <p:nvPr>
            <p:ph type="subTitle" idx="1"/>
          </p:nvPr>
        </p:nvSpPr>
        <p:spPr>
          <a:xfrm>
            <a:off x="3354442" y="3539864"/>
            <a:ext cx="5114778" cy="1101248"/>
          </a:xfrm>
        </p:spPr>
        <p:txBody>
          <a:bodyPr lIns="45720" tIns="0" rIns="45720" bIns="0"/>
          <a:lstStyle>
            <a:lvl1pPr marL="0" indent="0" algn="r">
              <a:buNone/>
              <a:defRPr sz="2200">
                <a:solidFill>
                  <a:srgbClr val="FFFFFF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1" name="Дата 30"/>
          <p:cNvSpPr>
            <a:spLocks noGrp="1"/>
          </p:cNvSpPr>
          <p:nvPr>
            <p:ph type="dt" sz="half" idx="10"/>
          </p:nvPr>
        </p:nvSpPr>
        <p:spPr>
          <a:xfrm>
            <a:off x="5871224" y="6557946"/>
            <a:ext cx="2002464" cy="226902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F67DD391-F01F-4829-A0E5-EF1F4AEAE13F}" type="datetimeFigureOut">
              <a:rPr lang="ru-RU" smtClean="0"/>
              <a:pPr/>
              <a:t>30.10.2023</a:t>
            </a:fld>
            <a:endParaRPr lang="ru-RU"/>
          </a:p>
        </p:txBody>
      </p:sp>
      <p:sp>
        <p:nvSpPr>
          <p:cNvPr id="18" name="Нижний колонтитул 17"/>
          <p:cNvSpPr>
            <a:spLocks noGrp="1"/>
          </p:cNvSpPr>
          <p:nvPr>
            <p:ph type="ftr" sz="quarter" idx="11"/>
          </p:nvPr>
        </p:nvSpPr>
        <p:spPr>
          <a:xfrm>
            <a:off x="2819400" y="6557946"/>
            <a:ext cx="2927722" cy="228600"/>
          </a:xfrm>
        </p:spPr>
        <p:txBody>
          <a:bodyPr/>
          <a:lstStyle>
            <a:lvl1pPr>
              <a:defRPr lang="en-US" dirty="0">
                <a:solidFill>
                  <a:srgbClr val="FFFFFF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7880884" y="6556248"/>
            <a:ext cx="588336" cy="228600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B7AFA51A-A28C-4B1D-8D9F-C66BDFA0876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67DD391-F01F-4829-A0E5-EF1F4AEAE13F}" type="datetimeFigureOut">
              <a:rPr lang="ru-RU" smtClean="0"/>
              <a:pPr/>
              <a:t>30.10.2023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7AFA51A-A28C-4B1D-8D9F-C66BDFA0876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53200" y="274955"/>
            <a:ext cx="1524000" cy="5851525"/>
          </a:xfrm>
        </p:spPr>
        <p:txBody>
          <a:bodyPr vert="eaVert" anchor="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2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242816" y="6557946"/>
            <a:ext cx="2002464" cy="226902"/>
          </a:xfrm>
        </p:spPr>
        <p:txBody>
          <a:bodyPr/>
          <a:lstStyle>
            <a:extLst/>
          </a:lstStyle>
          <a:p>
            <a:fld id="{F67DD391-F01F-4829-A0E5-EF1F4AEAE13F}" type="datetimeFigureOut">
              <a:rPr lang="ru-RU" smtClean="0"/>
              <a:pPr/>
              <a:t>30.10.2023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57200" y="6556248"/>
            <a:ext cx="3657600" cy="228600"/>
          </a:xfrm>
        </p:spPr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254496" y="6553200"/>
            <a:ext cx="588336" cy="2286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B7AFA51A-A28C-4B1D-8D9F-C66BDFA0876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67DD391-F01F-4829-A0E5-EF1F4AEAE13F}" type="datetimeFigureOut">
              <a:rPr lang="ru-RU" smtClean="0"/>
              <a:pPr/>
              <a:t>30.10.2023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7AFA51A-A28C-4B1D-8D9F-C66BDFA0876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6800" y="2821837"/>
            <a:ext cx="6255488" cy="1362075"/>
          </a:xfrm>
        </p:spPr>
        <p:txBody>
          <a:bodyPr tIns="0" anchor="t"/>
          <a:lstStyle>
            <a:lvl1pPr algn="r">
              <a:buNone/>
              <a:defRPr sz="42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066800" y="1905000"/>
            <a:ext cx="6255488" cy="743507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724238" y="6556810"/>
            <a:ext cx="2002464" cy="226902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F67DD391-F01F-4829-A0E5-EF1F4AEAE13F}" type="datetimeFigureOut">
              <a:rPr lang="ru-RU" smtClean="0"/>
              <a:pPr/>
              <a:t>30.10.2023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1735358" y="6556810"/>
            <a:ext cx="2895600" cy="228600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733952" y="6555112"/>
            <a:ext cx="588336" cy="228600"/>
          </a:xfrm>
        </p:spPr>
        <p:txBody>
          <a:bodyPr/>
          <a:lstStyle>
            <a:extLst/>
          </a:lstStyle>
          <a:p>
            <a:fld id="{B7AFA51A-A28C-4B1D-8D9F-C66BDFA0876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178808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67DD391-F01F-4829-A0E5-EF1F4AEAE13F}" type="datetimeFigureOut">
              <a:rPr lang="ru-RU" smtClean="0"/>
              <a:pPr/>
              <a:t>30.10.2023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7AFA51A-A28C-4B1D-8D9F-C66BDFA0876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178808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178808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67DD391-F01F-4829-A0E5-EF1F4AEAE13F}" type="datetimeFigureOut">
              <a:rPr lang="ru-RU" smtClean="0"/>
              <a:pPr/>
              <a:t>30.10.2023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7AFA51A-A28C-4B1D-8D9F-C66BDFA0876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67DD391-F01F-4829-A0E5-EF1F4AEAE13F}" type="datetimeFigureOut">
              <a:rPr lang="ru-RU" smtClean="0"/>
              <a:pPr/>
              <a:t>30.10.2023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7AFA51A-A28C-4B1D-8D9F-C66BDFA0876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F67DD391-F01F-4829-A0E5-EF1F4AEAE13F}" type="datetimeFigureOut">
              <a:rPr lang="ru-RU" smtClean="0"/>
              <a:pPr/>
              <a:t>30.10.2023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7AFA51A-A28C-4B1D-8D9F-C66BDFA0876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5897880" cy="1173480"/>
          </a:xfrm>
        </p:spPr>
        <p:txBody>
          <a:bodyPr wrap="square" anchor="b"/>
          <a:lstStyle>
            <a:lvl1pPr algn="l">
              <a:buNone/>
              <a:defRPr lang="en-US" sz="2400" baseline="0" smtClean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97416"/>
            <a:ext cx="5897880" cy="602512"/>
          </a:xfrm>
        </p:spPr>
        <p:txBody>
          <a:bodyPr rot="0" spcFirstLastPara="0" vertOverflow="overflow" horzOverflow="overflow" vert="horz" wrap="square" lIns="45720" tIns="0" rIns="0" bIns="0" numCol="1" spcCol="0" rtlCol="0" fromWordArt="0" anchor="t" anchorCtr="0" forceAA="0" compatLnSpc="1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7239000" cy="437175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67DD391-F01F-4829-A0E5-EF1F4AEAE13F}" type="datetimeFigureOut">
              <a:rPr lang="ru-RU" smtClean="0"/>
              <a:pPr/>
              <a:t>30.10.2023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7AFA51A-A28C-4B1D-8D9F-C66BDFA0876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 rot="21240000">
            <a:off x="597968" y="1004668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5000" dist="127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 rot="21420000">
            <a:off x="596706" y="998816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8000" dist="12700" dir="5400000" algn="tl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89098" y="1143000"/>
            <a:ext cx="3429000" cy="2057400"/>
          </a:xfrm>
        </p:spPr>
        <p:txBody>
          <a:bodyPr vert="horz" anchor="b"/>
          <a:lstStyle>
            <a:lvl1pPr algn="l">
              <a:buNone/>
              <a:defRPr sz="3000" b="1" baseline="0">
                <a:ln w="500">
                  <a:solidFill>
                    <a:schemeClr val="tx2">
                      <a:shade val="10000"/>
                      <a:satMod val="135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389098" y="3283634"/>
            <a:ext cx="3429000" cy="1920240"/>
          </a:xfrm>
        </p:spPr>
        <p:txBody>
          <a:bodyPr rot="0" spcFirstLastPara="0" vertOverflow="overflow" horzOverflow="overflow" vert="horz" wrap="square" lIns="82296" tIns="0" rIns="0" bIns="0" numCol="1" spcCol="0" rtlCol="0" fromWordArt="0" anchor="t" anchorCtr="0" forceAA="0" compatLnSpc="1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400" baseline="0">
                <a:solidFill>
                  <a:schemeClr val="tx1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marL="0" marR="0" lvl="0" indent="0" algn="l" defTabSz="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73000"/>
              <a:buFontTx/>
              <a:buNone/>
              <a:tabLst/>
              <a:defRPr/>
            </a:pPr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67DD391-F01F-4829-A0E5-EF1F4AEAE13F}" type="datetimeFigureOut">
              <a:rPr lang="ru-RU" smtClean="0"/>
              <a:pPr/>
              <a:t>30.10.2023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7AFA51A-A28C-4B1D-8D9F-C66BDFA0876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Рисунок 9"/>
          <p:cNvSpPr>
            <a:spLocks noGrp="1"/>
          </p:cNvSpPr>
          <p:nvPr>
            <p:ph type="pic" idx="1"/>
          </p:nvPr>
        </p:nvSpPr>
        <p:spPr>
          <a:xfrm>
            <a:off x="663682" y="1041002"/>
            <a:ext cx="4206240" cy="4206240"/>
          </a:xfrm>
          <a:solidFill>
            <a:schemeClr val="bg2">
              <a:shade val="50000"/>
            </a:schemeClr>
          </a:solidFill>
          <a:ln w="107950">
            <a:solidFill>
              <a:srgbClr val="FFFFFF"/>
            </a:solidFill>
            <a:miter lim="800000"/>
          </a:ln>
          <a:effectLst>
            <a:outerShdw blurRad="44450" dist="3810" dir="5400000" algn="tl" rotWithShape="0">
              <a:srgbClr val="000000">
                <a:alpha val="60000"/>
              </a:srgbClr>
            </a:outerShdw>
          </a:effectLst>
          <a:scene3d>
            <a:camera prst="orthographicFront"/>
            <a:lightRig rig="threePt" dir="t"/>
          </a:scene3d>
          <a:sp3d contourW="3810"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 flipH="1">
            <a:off x="8153400" y="0"/>
            <a:ext cx="990600" cy="6858000"/>
          </a:xfrm>
          <a:prstGeom prst="rect">
            <a:avLst/>
          </a:prstGeom>
          <a:blipFill>
            <a:blip r:embed="rId13" cstate="print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10000" r="50000" b="-10000"/>
                </a:path>
                <a:tileRect/>
              </a:gradFill>
            </a:fillOverlay>
            <a:innerShdw blurRad="63500" dist="44450" dir="10800000">
              <a:srgbClr val="000000">
                <a:alpha val="45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143000"/>
          </a:xfrm>
          <a:prstGeom prst="rect">
            <a:avLst/>
          </a:prstGeom>
        </p:spPr>
        <p:txBody>
          <a:bodyPr vert="horz" lIns="45720" tIns="0" rIns="45720" bIns="0" anchor="b" anchorCtr="0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1" name="Текст 30"/>
          <p:cNvSpPr>
            <a:spLocks noGrp="1"/>
          </p:cNvSpPr>
          <p:nvPr>
            <p:ph type="body" idx="1"/>
          </p:nvPr>
        </p:nvSpPr>
        <p:spPr>
          <a:xfrm>
            <a:off x="457200" y="1609416"/>
            <a:ext cx="7239000" cy="4846320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7" name="Дата 26"/>
          <p:cNvSpPr>
            <a:spLocks noGrp="1"/>
          </p:cNvSpPr>
          <p:nvPr>
            <p:ph type="dt" sz="half" idx="2"/>
          </p:nvPr>
        </p:nvSpPr>
        <p:spPr>
          <a:xfrm>
            <a:off x="4245936" y="6557946"/>
            <a:ext cx="2002464" cy="226902"/>
          </a:xfrm>
          <a:prstGeom prst="rect">
            <a:avLst/>
          </a:prstGeom>
        </p:spPr>
        <p:txBody>
          <a:bodyPr vert="horz" tIns="0" bIns="0" anchor="b"/>
          <a:lstStyle>
            <a:lvl1pPr algn="l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fld id="{F67DD391-F01F-4829-A0E5-EF1F4AEAE13F}" type="datetimeFigureOut">
              <a:rPr lang="ru-RU" smtClean="0"/>
              <a:pPr/>
              <a:t>30.10.2023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3"/>
          </p:nvPr>
        </p:nvSpPr>
        <p:spPr>
          <a:xfrm>
            <a:off x="457200" y="6557946"/>
            <a:ext cx="3657600" cy="228600"/>
          </a:xfrm>
          <a:prstGeom prst="rect">
            <a:avLst/>
          </a:prstGeom>
        </p:spPr>
        <p:txBody>
          <a:bodyPr vert="horz" tIns="0" bIns="0" anchor="b"/>
          <a:lstStyle>
            <a:lvl1pPr algn="r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4"/>
          </p:nvPr>
        </p:nvSpPr>
        <p:spPr>
          <a:xfrm>
            <a:off x="6251448" y="6556248"/>
            <a:ext cx="588336" cy="228600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B7AFA51A-A28C-4B1D-8D9F-C66BDFA08766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xStyles>
    <p:titleStyle>
      <a:lvl1pPr algn="l" rtl="0" eaLnBrk="1" latinLnBrk="0" hangingPunct="1">
        <a:spcBef>
          <a:spcPct val="0"/>
        </a:spcBef>
        <a:buNone/>
        <a:defRPr kumimoji="0" sz="3800" b="1" kern="1200" cap="all" baseline="0">
          <a:ln w="500">
            <a:solidFill>
              <a:schemeClr val="tx2">
                <a:shade val="20000"/>
                <a:satMod val="120000"/>
              </a:schemeClr>
            </a:solidFill>
          </a:ln>
          <a:gradFill>
            <a:gsLst>
              <a:gs pos="0">
                <a:schemeClr val="accent4">
                  <a:tint val="13000"/>
                </a:schemeClr>
              </a:gs>
              <a:gs pos="10000">
                <a:schemeClr val="accent4">
                  <a:tint val="20000"/>
                </a:schemeClr>
              </a:gs>
              <a:gs pos="49000">
                <a:schemeClr val="accent4">
                  <a:tint val="70000"/>
                </a:schemeClr>
              </a:gs>
              <a:gs pos="50000">
                <a:schemeClr val="accent4">
                  <a:tint val="97000"/>
                </a:schemeClr>
              </a:gs>
              <a:gs pos="100000">
                <a:schemeClr val="accent4">
                  <a:tint val="20000"/>
                </a:schemeClr>
              </a:gs>
            </a:gsLst>
            <a:lin ang="5400000" scaled="1"/>
          </a:gradFill>
          <a:effectLst/>
          <a:latin typeface="+mj-lt"/>
          <a:ea typeface="+mj-ea"/>
          <a:cs typeface="+mj-cs"/>
        </a:defRPr>
      </a:lvl1pPr>
      <a:extLst/>
    </p:titleStyle>
    <p:bodyStyle>
      <a:lvl1pPr marL="274320" indent="-274320" algn="l" rtl="0" eaLnBrk="1" latinLnBrk="0" hangingPunct="1">
        <a:spcBef>
          <a:spcPts val="600"/>
        </a:spcBef>
        <a:buClr>
          <a:schemeClr val="tx2"/>
        </a:buClr>
        <a:buSzPct val="73000"/>
        <a:buFont typeface="Wingdings 2"/>
        <a:buChar char=""/>
        <a:defRPr kumimoji="0" sz="26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21208" indent="-228600" algn="l" rtl="0" eaLnBrk="1" latinLnBrk="0" hangingPunct="1">
        <a:spcBef>
          <a:spcPts val="500"/>
        </a:spcBef>
        <a:buClr>
          <a:schemeClr val="accent4"/>
        </a:buClr>
        <a:buSzPct val="80000"/>
        <a:buFont typeface="Wingdings 2"/>
        <a:buChar char=""/>
        <a:defRPr kumimoji="0" sz="23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2pPr>
      <a:lvl3pPr marL="758952" indent="-228600" algn="l" rtl="0" eaLnBrk="1" latinLnBrk="0" hangingPunct="1">
        <a:spcBef>
          <a:spcPts val="400"/>
        </a:spcBef>
        <a:buClr>
          <a:schemeClr val="accent4"/>
        </a:buClr>
        <a:buSzPct val="60000"/>
        <a:buFont typeface="Wingdings"/>
        <a:buChar char="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22860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"/>
        <a:defRPr kumimoji="0" sz="20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4pPr>
      <a:lvl5pPr marL="1280160" indent="-228600" algn="l" rtl="0" eaLnBrk="1" latinLnBrk="0" hangingPunct="1">
        <a:spcBef>
          <a:spcPts val="400"/>
        </a:spcBef>
        <a:buClr>
          <a:schemeClr val="accent4"/>
        </a:buClr>
        <a:buSzPct val="70000"/>
        <a:buFont typeface="Wingdings"/>
        <a:buChar char="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72184" indent="-182880" algn="l" rtl="0" eaLnBrk="1" latinLnBrk="0" hangingPunct="1">
        <a:spcBef>
          <a:spcPts val="400"/>
        </a:spcBef>
        <a:buClr>
          <a:schemeClr val="accent4"/>
        </a:buClr>
        <a:buSzPct val="80000"/>
        <a:buFont typeface="Wingdings 2"/>
        <a:buChar char=""/>
        <a:defRPr kumimoji="0" sz="18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6pPr>
      <a:lvl7pPr marL="1673352" indent="-18288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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847088" indent="-182880" algn="l" rtl="0" eaLnBrk="1" latinLnBrk="0" hangingPunct="1">
        <a:spcBef>
          <a:spcPts val="300"/>
        </a:spcBef>
        <a:buClr>
          <a:schemeClr val="accent4"/>
        </a:buClr>
        <a:buSzPct val="100000"/>
        <a:buChar char="•"/>
        <a:defRPr kumimoji="0" sz="1600" kern="1200" baseline="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8pPr>
      <a:lvl9pPr marL="2057400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Wingdings"/>
        <a:buChar char="§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s://dzen.ru/a/ZTEo3jQ2KESlZt0U?referrer_clid=2295103&amp;" TargetMode="External"/><Relationship Id="rId2" Type="http://schemas.openxmlformats.org/officeDocument/2006/relationships/hyperlink" Target="https://school.kontur.ru/publications/2562" TargetMode="External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s://normativ.kontur.ru/document?moduleId=1&amp;documentId=449829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/>
              <a:t>Порядок аттестации ПЕДАГОГОВ </a:t>
            </a:r>
            <a:br>
              <a:rPr lang="ru-RU" dirty="0" smtClean="0"/>
            </a:br>
            <a:r>
              <a:rPr lang="ru-RU" dirty="0" smtClean="0"/>
              <a:t> </a:t>
            </a:r>
            <a:r>
              <a:rPr lang="ru-RU" sz="3200" dirty="0" smtClean="0"/>
              <a:t>с1 сентября </a:t>
            </a:r>
            <a:br>
              <a:rPr lang="ru-RU" sz="3200" dirty="0" smtClean="0"/>
            </a:br>
            <a:r>
              <a:rPr lang="ru-RU" sz="3200" dirty="0" smtClean="0"/>
              <a:t>2023 года </a:t>
            </a:r>
            <a:endParaRPr lang="ru-RU" sz="32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Autofit/>
          </a:bodyPr>
          <a:lstStyle/>
          <a:p>
            <a:endParaRPr lang="ru-RU" sz="2400" dirty="0" smtClean="0"/>
          </a:p>
          <a:p>
            <a:r>
              <a:rPr lang="ru-RU" sz="2400" dirty="0" smtClean="0"/>
              <a:t>Методические рекомендации </a:t>
            </a:r>
          </a:p>
          <a:p>
            <a:endParaRPr lang="ru-RU" sz="1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chemeClr val="accent1">
              <a:lumMod val="40000"/>
              <a:lumOff val="60000"/>
            </a:schemeClr>
          </a:solidFill>
        </p:spPr>
        <p:txBody>
          <a:bodyPr/>
          <a:lstStyle/>
          <a:p>
            <a:pPr algn="ctr"/>
            <a:r>
              <a:rPr lang="ru-RU" dirty="0"/>
              <a:t>Аттестация </a:t>
            </a:r>
            <a:r>
              <a:rPr lang="ru-RU" dirty="0" smtClean="0"/>
              <a:t>проводится В СЛЕДУЮЩИХ СЛУЧАЯХ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FF0000"/>
                </a:solidFill>
              </a:rPr>
              <a:t>ОТ ЗАЯВЛЕНИЯ – К ПРОЦЕДУРЕ АТТЕСТАЦИИ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ru-RU" dirty="0" smtClean="0"/>
              <a:t>- </a:t>
            </a:r>
            <a:r>
              <a:rPr lang="ru-RU" b="1" i="1" dirty="0" smtClean="0"/>
              <a:t>по заявлению</a:t>
            </a:r>
            <a:r>
              <a:rPr lang="ru-RU" dirty="0" smtClean="0"/>
              <a:t> педагога, если требуется получить новую категорию или подтвердить ранее действующую;</a:t>
            </a:r>
          </a:p>
          <a:p>
            <a:r>
              <a:rPr lang="ru-RU" dirty="0" smtClean="0"/>
              <a:t>- </a:t>
            </a:r>
            <a:r>
              <a:rPr lang="ru-RU" b="1" i="1" dirty="0" smtClean="0"/>
              <a:t>по решению руководства </a:t>
            </a:r>
            <a:r>
              <a:rPr lang="ru-RU" dirty="0" smtClean="0"/>
              <a:t>учреждения, если надо подтвердить достаточный уровень навыков, позволяющий оставить педагога на занимаемой должности.</a:t>
            </a:r>
          </a:p>
          <a:p>
            <a:r>
              <a:rPr lang="ru-RU" dirty="0" smtClean="0"/>
              <a:t>В случае аттестации по заявлению, в течение 30 дней с момента его получения формируется комиссия и определяется дата ее заседания. После заседания и рассмотрения заявления, в течение 60 дней  должна быть установлена новая квалификационная категория, либо подтверждена ранее имеющаяся.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chemeClr val="accent1">
              <a:lumMod val="40000"/>
              <a:lumOff val="60000"/>
            </a:schemeClr>
          </a:solidFill>
        </p:spPr>
        <p:txBody>
          <a:bodyPr/>
          <a:lstStyle/>
          <a:p>
            <a:pPr algn="ctr"/>
            <a:r>
              <a:rPr lang="ru-RU" dirty="0"/>
              <a:t>Для чего внесли изменения 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в </a:t>
            </a:r>
            <a:r>
              <a:rPr lang="ru-RU" dirty="0"/>
              <a:t>порядок </a:t>
            </a:r>
            <a:r>
              <a:rPr lang="ru-RU" dirty="0" smtClean="0"/>
              <a:t> аттестации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FF0000"/>
                </a:solidFill>
              </a:rPr>
              <a:t>ПОЧЕМУ ИЗМЕНЕН  ПОРЯДОК АТТЕСТАЦИИ?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ru-RU" dirty="0" smtClean="0"/>
              <a:t>- в целях повышения мотивации к профессиональному росту, эффективности педагогической деятельности, выявления педагогического потенциала образовательного учреждения, </a:t>
            </a:r>
          </a:p>
          <a:p>
            <a:r>
              <a:rPr lang="ru-RU" dirty="0" smtClean="0"/>
              <a:t>- для выявления  дифференциации при определении доплат за более высокую квалификацию;</a:t>
            </a:r>
          </a:p>
          <a:p>
            <a:r>
              <a:rPr lang="ru-RU" dirty="0" smtClean="0"/>
              <a:t>-для согласования между собой действующего порядка аттестации и нормативных актов, принятых Министерством просвещения.</a:t>
            </a:r>
          </a:p>
          <a:p>
            <a:pPr>
              <a:buNone/>
            </a:pPr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chemeClr val="accent1">
              <a:lumMod val="40000"/>
              <a:lumOff val="60000"/>
            </a:schemeClr>
          </a:solidFill>
        </p:spPr>
        <p:txBody>
          <a:bodyPr/>
          <a:lstStyle/>
          <a:p>
            <a:pPr algn="ctr"/>
            <a:r>
              <a:rPr lang="ru-RU" dirty="0"/>
              <a:t>Участие в процедуре аттестации и оплата труда </a:t>
            </a:r>
            <a:r>
              <a:rPr lang="ru-RU" dirty="0" smtClean="0"/>
              <a:t>педагога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FF0000"/>
                </a:solidFill>
              </a:rPr>
              <a:t>ВЛИЯНИЕ АТТЕСТАЦИИ НА ОПЛАТУ ТРУДА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/>
        <p:txBody>
          <a:bodyPr>
            <a:normAutofit fontScale="70000" lnSpcReduction="20000"/>
          </a:bodyPr>
          <a:lstStyle/>
          <a:p>
            <a:pPr>
              <a:buNone/>
            </a:pPr>
            <a:r>
              <a:rPr lang="ru-RU" dirty="0" smtClean="0"/>
              <a:t>   Результаты квалификации позволяют проводить дифференцированные выплаты конкретному педагогическому работнику в соответствии с нормативными актами, действующими в регионе. </a:t>
            </a:r>
            <a:r>
              <a:rPr lang="ru-RU" i="1" dirty="0" smtClean="0"/>
              <a:t>Цель</a:t>
            </a:r>
            <a:r>
              <a:rPr lang="ru-RU" dirty="0" smtClean="0"/>
              <a:t> - установление соответствия между занимаемой должностью, подтвержденной категорией и уровнем выплат педагогу.</a:t>
            </a:r>
          </a:p>
          <a:p>
            <a:r>
              <a:rPr lang="ru-RU" dirty="0" smtClean="0"/>
              <a:t>- Если педагог прошел обязательную квалификацию (СЗД), то за ним сохраняется прежний уровень оплаты.</a:t>
            </a:r>
          </a:p>
          <a:p>
            <a:r>
              <a:rPr lang="ru-RU" dirty="0" smtClean="0"/>
              <a:t>- Если педагог получил новую категорию, то ему полагаются все доплаты, предусмотренные для данной категории.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chemeClr val="accent1">
              <a:lumMod val="40000"/>
              <a:lumOff val="60000"/>
            </a:schemeClr>
          </a:solidFill>
        </p:spPr>
        <p:txBody>
          <a:bodyPr/>
          <a:lstStyle/>
          <a:p>
            <a:pPr algn="ctr"/>
            <a:r>
              <a:rPr lang="ru-RU" dirty="0"/>
              <a:t>Кто может отказаться от </a:t>
            </a:r>
            <a:r>
              <a:rPr lang="ru-RU" dirty="0" smtClean="0"/>
              <a:t>аттестации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FF0000"/>
                </a:solidFill>
              </a:rPr>
              <a:t>КТО НЕ ПОДЛЕЖИТ АТТЕСТАЦИИ, А КТО ПРОХОДИТ ОБЯЗАТЕЛЬНО?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/>
        <p:txBody>
          <a:bodyPr>
            <a:normAutofit fontScale="47500" lnSpcReduction="20000"/>
          </a:bodyPr>
          <a:lstStyle/>
          <a:p>
            <a:r>
              <a:rPr lang="ru-RU" dirty="0" smtClean="0"/>
              <a:t>Кто может отказаться от процедуры аттестации:</a:t>
            </a:r>
          </a:p>
          <a:p>
            <a:r>
              <a:rPr lang="ru-RU" dirty="0" smtClean="0"/>
              <a:t>- Молодые специалисты, проработавшие менее 2-х лет;</a:t>
            </a:r>
          </a:p>
          <a:p>
            <a:r>
              <a:rPr lang="ru-RU" dirty="0" smtClean="0"/>
              <a:t>- Педагогические работники, находящиеся в отпуске по беременности, родам и уходу за ребенком, по  достижению им 3-х-летнего возраста. Они будут проходить обязательную аттестацию через 2 года после выхода на работу.</a:t>
            </a:r>
          </a:p>
          <a:p>
            <a:r>
              <a:rPr lang="ru-RU" dirty="0" smtClean="0"/>
              <a:t>- Педагоги, отсутствовавшие на работе более 4 месяцев по болезни. Они также будут проходить обязательную аттестацию через 2 года после того, как вернулись к профессиональной деятельности на постоянной основе.</a:t>
            </a:r>
          </a:p>
          <a:p>
            <a:r>
              <a:rPr lang="ru-RU" dirty="0" smtClean="0"/>
              <a:t>     Сотрудники НЕ могут отказаться от аттестации на соответствие занимаемой должности. Это обязательный процесс. В случае отказа педагога,  решение об аттестации комиссия принимает в его отсутствие. Если работник не смог присутствовать на заседании комиссии по уважительной причине, процедуру переносят.</a:t>
            </a:r>
          </a:p>
          <a:p>
            <a:r>
              <a:rPr lang="ru-RU" dirty="0" smtClean="0"/>
              <a:t>     Педагог, имеющий первую или высшую квалификационную категорию, вправе  не подавать заявление (по своему усмотрению или иным причинам). Тогда в отношении данного педагога аттестация на категорию проводиться не будет. Но и оплата труда станет меньше, а отказ повлечет нецелесообразность, снижение мотивации.</a:t>
            </a:r>
          </a:p>
          <a:p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chemeClr val="accent1">
              <a:lumMod val="40000"/>
              <a:lumOff val="60000"/>
            </a:schemeClr>
          </a:solidFill>
        </p:spPr>
        <p:txBody>
          <a:bodyPr/>
          <a:lstStyle/>
          <a:p>
            <a:pPr algn="ctr"/>
            <a:r>
              <a:rPr lang="ru-RU" dirty="0"/>
              <a:t>Если педагог не прошел аттестацию (на соответствие</a:t>
            </a:r>
            <a:r>
              <a:rPr lang="ru-RU" dirty="0" smtClean="0"/>
              <a:t>)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FF0000"/>
                </a:solidFill>
              </a:rPr>
              <a:t>АТТЕСТАЦИЯ  И САМООБРАЗОВАНИЕ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ru-RU" dirty="0" smtClean="0"/>
              <a:t>Если педагог не смог пройти аттестацию, он проходит курсы повышения квалификации. В период прохождения курсов рабочее место за ним  и средняя заработная плата сохраняются. После успешного завершения курсов,  аттестация проводится повторно. Если процедура аттестации покажет соответствие знаний и навыков занимаемой должности, то педагог на 5 лет будет освобожден от прохождения дополнительной аттестации (Кроме тех, которые проводятся по желанию работника, например, повышение квалификационной категории). Если и после курсов процедура не пройдена, то педагогический работник может быть переведен на другую должность, для которой его квалификация достаточна, а также могут быть применены иные меры в соответствии с законодательством РФ.</a:t>
            </a:r>
          </a:p>
          <a:p>
            <a:pPr>
              <a:buNone/>
            </a:pPr>
            <a:r>
              <a:rPr lang="ru-RU" dirty="0" smtClean="0"/>
              <a:t> 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60648"/>
            <a:ext cx="5698976" cy="1008112"/>
          </a:xfrm>
          <a:solidFill>
            <a:schemeClr val="accent1">
              <a:lumMod val="40000"/>
              <a:lumOff val="60000"/>
            </a:schemeClr>
          </a:solidFill>
        </p:spPr>
        <p:txBody>
          <a:bodyPr/>
          <a:lstStyle/>
          <a:p>
            <a:pPr algn="ctr"/>
            <a:r>
              <a:rPr lang="ru-RU" dirty="0" smtClean="0"/>
              <a:t>ЗАКЛЮЧЕНИЕ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FF0000"/>
                </a:solidFill>
              </a:rPr>
              <a:t>МИНИСТР ПРОСВЕЩЕНИЯ РФ ОБ ИЗМЕНЕНИЯХ ПО АТТЕСТАЦИИ  ПЕДАГОГОВ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ru-RU" dirty="0" smtClean="0"/>
              <a:t>По словам </a:t>
            </a:r>
            <a:r>
              <a:rPr lang="ru-RU" dirty="0" smtClean="0"/>
              <a:t> </a:t>
            </a:r>
            <a:r>
              <a:rPr lang="ru-RU" dirty="0" smtClean="0"/>
              <a:t> министра просвещения РФ Сергея Кравцова, </a:t>
            </a:r>
            <a:r>
              <a:rPr lang="ru-RU" dirty="0" smtClean="0">
                <a:solidFill>
                  <a:srgbClr val="FF0000"/>
                </a:solidFill>
              </a:rPr>
              <a:t>цель всех изменений по аттестации педагогов — </a:t>
            </a:r>
          </a:p>
          <a:p>
            <a:pPr>
              <a:buNone/>
            </a:pPr>
            <a:r>
              <a:rPr lang="ru-RU" i="1" dirty="0" smtClean="0"/>
              <a:t>   </a:t>
            </a:r>
            <a:r>
              <a:rPr lang="ru-RU" i="1" dirty="0" smtClean="0">
                <a:solidFill>
                  <a:srgbClr val="FF0000"/>
                </a:solidFill>
              </a:rPr>
              <a:t>навести порядок в сфере повышения квалификации педагогов и переподготовки кадров, выстроить единую систему научно-методического сопровождения педагогических работников, чтобы повысить престиж профессии и обеспечить качество образовательных результатов.</a:t>
            </a:r>
            <a:endParaRPr lang="ru-RU" dirty="0" smtClean="0">
              <a:solidFill>
                <a:srgbClr val="FF0000"/>
              </a:solidFill>
            </a:endParaRPr>
          </a:p>
          <a:p>
            <a:pPr>
              <a:buNone/>
            </a:pPr>
            <a:r>
              <a:rPr lang="ru-RU" i="1" dirty="0" smtClean="0">
                <a:solidFill>
                  <a:srgbClr val="FF0000"/>
                </a:solidFill>
              </a:rPr>
              <a:t> </a:t>
            </a:r>
            <a:endParaRPr lang="ru-RU" dirty="0" smtClean="0">
              <a:solidFill>
                <a:srgbClr val="FF0000"/>
              </a:solidFill>
            </a:endParaRP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chemeClr val="accent1">
              <a:lumMod val="40000"/>
              <a:lumOff val="60000"/>
            </a:schemeClr>
          </a:solidFill>
        </p:spPr>
        <p:txBody>
          <a:bodyPr/>
          <a:lstStyle/>
          <a:p>
            <a:pPr algn="ctr"/>
            <a:r>
              <a:rPr lang="ru-RU" i="1" dirty="0"/>
              <a:t>Материал составлен </a:t>
            </a:r>
            <a:r>
              <a:rPr lang="ru-RU" i="1" dirty="0" smtClean="0"/>
              <a:t> на </a:t>
            </a:r>
            <a:r>
              <a:rPr lang="ru-RU" i="1" dirty="0"/>
              <a:t>основе </a:t>
            </a:r>
            <a:r>
              <a:rPr lang="ru-RU" i="1" dirty="0" smtClean="0"/>
              <a:t>источников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FF0000"/>
                </a:solidFill>
              </a:rPr>
              <a:t>ОСНОВНЫЕ ИСТОЧНИКИ И ССЫЛКИ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noFill/>
        </p:spPr>
        <p:txBody>
          <a:bodyPr>
            <a:normAutofit fontScale="70000" lnSpcReduction="20000"/>
          </a:bodyPr>
          <a:lstStyle/>
          <a:p>
            <a:r>
              <a:rPr lang="ru-RU" dirty="0" smtClean="0"/>
              <a:t>Приказ от 24 марта 2023 г. N 196 «Об утверждении Порядка проведения аттестации педагогических работников организаций, осуществляющих образовательную деятельность»;</a:t>
            </a:r>
          </a:p>
          <a:p>
            <a:pPr>
              <a:buNone/>
            </a:pPr>
            <a:r>
              <a:rPr lang="ru-RU" dirty="0" smtClean="0"/>
              <a:t> </a:t>
            </a:r>
          </a:p>
          <a:p>
            <a:r>
              <a:rPr lang="ru-RU" dirty="0" smtClean="0"/>
              <a:t> Вопросы  по аттестации (Материалы, подготовленные в целях единообразного проведения Порядка аттестации педагогических работников);</a:t>
            </a:r>
          </a:p>
          <a:p>
            <a:pPr>
              <a:buNone/>
            </a:pPr>
            <a:r>
              <a:rPr lang="ru-RU" dirty="0" smtClean="0"/>
              <a:t> </a:t>
            </a:r>
          </a:p>
          <a:p>
            <a:r>
              <a:rPr lang="ru-RU" u="sng" dirty="0" smtClean="0">
                <a:hlinkClick r:id="rId2"/>
              </a:rPr>
              <a:t>https://school.kontur.ru/publications/2562</a:t>
            </a:r>
            <a:endParaRPr lang="ru-RU" dirty="0" smtClean="0"/>
          </a:p>
          <a:p>
            <a:r>
              <a:rPr lang="ru-RU" u="sng" dirty="0" smtClean="0">
                <a:hlinkClick r:id="rId3"/>
              </a:rPr>
              <a:t>https://dzen.ru/a/ZTEo3jQ2KESlZt0U?referrer_clid=2295103&amp;</a:t>
            </a:r>
            <a:endParaRPr lang="ru-RU" dirty="0" smtClean="0"/>
          </a:p>
          <a:p>
            <a:pPr>
              <a:buNone/>
            </a:pPr>
            <a:r>
              <a:rPr lang="ru-RU" dirty="0" smtClean="0"/>
              <a:t> 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chemeClr val="tx2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pPr algn="ctr"/>
            <a:r>
              <a:rPr lang="ru-RU" sz="1800" dirty="0" smtClean="0"/>
              <a:t>С  01.09.2023 г. по 31.08.2029 г. в России  начали действовать  новые правила аттестации для педагогических работников </a:t>
            </a:r>
            <a:endParaRPr lang="ru-RU" sz="18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ru-RU" dirty="0" smtClean="0"/>
              <a:t> </a:t>
            </a:r>
            <a:r>
              <a:rPr lang="ru-RU" dirty="0" smtClean="0">
                <a:solidFill>
                  <a:srgbClr val="FF0000"/>
                </a:solidFill>
              </a:rPr>
              <a:t>Новый Порядок аттестации</a:t>
            </a:r>
            <a:r>
              <a:rPr lang="ru-RU" dirty="0" smtClean="0"/>
              <a:t> регламентируется </a:t>
            </a:r>
            <a:r>
              <a:rPr lang="ru-RU" i="1" dirty="0" smtClean="0"/>
              <a:t>Приказом Министерства просвещения России </a:t>
            </a:r>
            <a:r>
              <a:rPr lang="ru-RU" i="1" dirty="0" smtClean="0">
                <a:hlinkClick r:id="rId2"/>
              </a:rPr>
              <a:t>№ 196</a:t>
            </a:r>
            <a:r>
              <a:rPr lang="ru-RU" i="1" dirty="0" smtClean="0"/>
              <a:t> от 24.03.2023 «Об утверждении Порядка проведения аттестации педагогических работников». </a:t>
            </a:r>
            <a:r>
              <a:rPr lang="ru-RU" dirty="0" smtClean="0"/>
              <a:t>(Вступил в силу с 1 сентября 2023 года).</a:t>
            </a:r>
          </a:p>
          <a:p>
            <a:r>
              <a:rPr lang="ru-RU" dirty="0" smtClean="0"/>
              <a:t>Требования стали едиными, по всей России, во всех регионах. Ранее действовавший порядок аттестации (до 01.09.2023 г.)  - отменен, как утративший силу.</a:t>
            </a:r>
          </a:p>
          <a:p>
            <a:pPr>
              <a:buNone/>
            </a:pPr>
            <a:r>
              <a:rPr lang="ru-RU" dirty="0" smtClean="0"/>
              <a:t>   </a:t>
            </a:r>
            <a:r>
              <a:rPr lang="ru-RU" dirty="0" smtClean="0">
                <a:solidFill>
                  <a:srgbClr val="FF0000"/>
                </a:solidFill>
              </a:rPr>
              <a:t>С  01.09.2023 г. по 31.08.2029 г.</a:t>
            </a:r>
            <a:r>
              <a:rPr lang="ru-RU" dirty="0" smtClean="0"/>
              <a:t> </a:t>
            </a:r>
            <a:r>
              <a:rPr lang="ru-RU" dirty="0" smtClean="0">
                <a:solidFill>
                  <a:srgbClr val="C00000"/>
                </a:solidFill>
              </a:rPr>
              <a:t>в России  начали действовать  новые правила аттестации для педагогических работников. </a:t>
            </a:r>
          </a:p>
          <a:p>
            <a:pPr>
              <a:buNone/>
            </a:pPr>
            <a:r>
              <a:rPr lang="ru-RU" i="1" u="sng" dirty="0" smtClean="0"/>
              <a:t>В них обновлены:</a:t>
            </a:r>
            <a:endParaRPr lang="ru-RU" dirty="0" smtClean="0"/>
          </a:p>
          <a:p>
            <a:r>
              <a:rPr lang="ru-RU" dirty="0" smtClean="0"/>
              <a:t>-сроки действия категорий;</a:t>
            </a:r>
          </a:p>
          <a:p>
            <a:r>
              <a:rPr lang="ru-RU" dirty="0" smtClean="0"/>
              <a:t>-новый состав аттестационных комиссий;</a:t>
            </a:r>
          </a:p>
          <a:p>
            <a:r>
              <a:rPr lang="ru-RU" dirty="0" smtClean="0"/>
              <a:t>-основания для освобождения от аттестации.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chemeClr val="accent1">
              <a:lumMod val="40000"/>
              <a:lumOff val="60000"/>
            </a:schemeClr>
          </a:solidFill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Актуализация педагогической аттестации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>
              <a:buNone/>
            </a:pPr>
            <a:r>
              <a:rPr lang="ru-RU" b="1" dirty="0" smtClean="0"/>
              <a:t>Что такое аттестация педагогических работников?</a:t>
            </a:r>
            <a:endParaRPr lang="ru-RU" dirty="0" smtClean="0"/>
          </a:p>
          <a:p>
            <a:r>
              <a:rPr lang="ru-RU" i="1" dirty="0" smtClean="0"/>
              <a:t>Процесс представляет собой заседание комиссии. На основе заранее собранной информации о работе педагога члены комиссии принимают решение об аттестации.</a:t>
            </a:r>
            <a:endParaRPr lang="ru-RU" dirty="0" smtClean="0"/>
          </a:p>
          <a:p>
            <a:pPr>
              <a:buNone/>
            </a:pPr>
            <a:r>
              <a:rPr lang="ru-RU" i="1" dirty="0" smtClean="0"/>
              <a:t> </a:t>
            </a:r>
            <a:endParaRPr lang="ru-RU" dirty="0" smtClean="0"/>
          </a:p>
          <a:p>
            <a:pPr>
              <a:buNone/>
            </a:pPr>
            <a:r>
              <a:rPr lang="ru-RU" b="1" i="1" dirty="0" smtClean="0"/>
              <a:t>Для чего проводится аттестация педагогов?</a:t>
            </a:r>
            <a:endParaRPr lang="ru-RU" dirty="0" smtClean="0"/>
          </a:p>
          <a:p>
            <a:r>
              <a:rPr lang="ru-RU" i="1" dirty="0" smtClean="0"/>
              <a:t>Чтобы стимулировать рост мастерства педагогов и обеспечить их социальную защищенность на рынке труда, проводится аттестация. </a:t>
            </a:r>
            <a:endParaRPr lang="ru-RU" dirty="0" smtClean="0"/>
          </a:p>
          <a:p>
            <a:pPr>
              <a:buNone/>
            </a:pPr>
            <a:r>
              <a:rPr lang="ru-RU" i="1" dirty="0" smtClean="0"/>
              <a:t> </a:t>
            </a:r>
            <a:endParaRPr lang="ru-RU" dirty="0" smtClean="0"/>
          </a:p>
          <a:p>
            <a:r>
              <a:rPr lang="ru-RU" i="1" u="sng" dirty="0" smtClean="0">
                <a:solidFill>
                  <a:srgbClr val="FF0000"/>
                </a:solidFill>
              </a:rPr>
              <a:t>Актуализация:</a:t>
            </a:r>
            <a:r>
              <a:rPr lang="ru-RU" i="1" dirty="0" smtClean="0"/>
              <a:t> профессиональные и мотивированные педагоги — один из основных критериев, по которым родители выбирают образовательное учреждение для обучения своего ребенка. </a:t>
            </a:r>
            <a:endParaRPr lang="ru-RU" dirty="0" smtClean="0"/>
          </a:p>
          <a:p>
            <a:endParaRPr lang="ru-RU" dirty="0" smtClean="0"/>
          </a:p>
          <a:p>
            <a:pPr>
              <a:buNone/>
            </a:pPr>
            <a:r>
              <a:rPr lang="ru-RU" i="1" dirty="0" smtClean="0"/>
              <a:t> </a:t>
            </a:r>
            <a:endParaRPr lang="ru-RU" dirty="0" smtClean="0"/>
          </a:p>
          <a:p>
            <a:pPr>
              <a:buNone/>
            </a:pPr>
            <a:r>
              <a:rPr lang="ru-RU" i="1" dirty="0" smtClean="0"/>
              <a:t> </a:t>
            </a:r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chemeClr val="accent1">
              <a:lumMod val="40000"/>
              <a:lumOff val="60000"/>
            </a:schemeClr>
          </a:solidFill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Цель </a:t>
            </a:r>
            <a:r>
              <a:rPr lang="ru-RU" dirty="0"/>
              <a:t>и задачи нового Порядка </a:t>
            </a:r>
            <a:r>
              <a:rPr lang="ru-RU" dirty="0" smtClean="0"/>
              <a:t>аттестации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FF0000"/>
                </a:solidFill>
              </a:rPr>
              <a:t>ОТ ЦЕЛИ И ЗАДАЧ ЗАВИСИТ ТРАЕКТОРИЯ АТТЕСТАЦИИ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7543824" cy="4371752"/>
          </a:xfrm>
        </p:spPr>
        <p:txBody>
          <a:bodyPr>
            <a:normAutofit fontScale="70000" lnSpcReduction="20000"/>
          </a:bodyPr>
          <a:lstStyle/>
          <a:p>
            <a:pPr>
              <a:buNone/>
            </a:pPr>
            <a:r>
              <a:rPr lang="ru-RU" b="1" i="1" dirty="0" smtClean="0">
                <a:solidFill>
                  <a:srgbClr val="FF0000"/>
                </a:solidFill>
              </a:rPr>
              <a:t>Главная цель</a:t>
            </a:r>
            <a:r>
              <a:rPr lang="ru-RU" b="1" dirty="0" smtClean="0"/>
              <a:t> </a:t>
            </a:r>
            <a:r>
              <a:rPr lang="ru-RU" dirty="0" smtClean="0"/>
              <a:t>— мотивировать педагогов на профессиональный рост и сохранить качество образования. </a:t>
            </a:r>
          </a:p>
          <a:p>
            <a:pPr>
              <a:buNone/>
            </a:pPr>
            <a:r>
              <a:rPr lang="ru-RU" b="1" i="1" dirty="0" smtClean="0"/>
              <a:t> </a:t>
            </a:r>
            <a:r>
              <a:rPr lang="ru-RU" i="1" dirty="0" smtClean="0">
                <a:solidFill>
                  <a:srgbClr val="FF0000"/>
                </a:solidFill>
              </a:rPr>
              <a:t>Задачи:</a:t>
            </a:r>
          </a:p>
          <a:p>
            <a:r>
              <a:rPr lang="ru-RU" dirty="0" smtClean="0"/>
              <a:t>- непрерывное </a:t>
            </a:r>
            <a:r>
              <a:rPr lang="ru-RU" dirty="0" smtClean="0"/>
              <a:t>повышение уровня квалификации;</a:t>
            </a:r>
          </a:p>
          <a:p>
            <a:r>
              <a:rPr lang="ru-RU" dirty="0" smtClean="0"/>
              <a:t>- выявление необходимости в дополнительном образовании;</a:t>
            </a:r>
          </a:p>
          <a:p>
            <a:r>
              <a:rPr lang="ru-RU" dirty="0" smtClean="0"/>
              <a:t>- повышение </a:t>
            </a:r>
            <a:r>
              <a:rPr lang="ru-RU" dirty="0" smtClean="0"/>
              <a:t>эффективности и качества педагогической деятельности;</a:t>
            </a:r>
          </a:p>
          <a:p>
            <a:r>
              <a:rPr lang="ru-RU" dirty="0" smtClean="0"/>
              <a:t>- развитие </a:t>
            </a:r>
            <a:r>
              <a:rPr lang="ru-RU" dirty="0" smtClean="0"/>
              <a:t>наставничества и методической помощи;</a:t>
            </a:r>
          </a:p>
          <a:p>
            <a:r>
              <a:rPr lang="ru-RU" dirty="0" smtClean="0"/>
              <a:t>- учет </a:t>
            </a:r>
            <a:r>
              <a:rPr lang="ru-RU" dirty="0" smtClean="0"/>
              <a:t>требований федеральных стандартов в образовательной деятельности.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chemeClr val="accent1">
              <a:lumMod val="40000"/>
              <a:lumOff val="60000"/>
            </a:schemeClr>
          </a:solidFill>
        </p:spPr>
        <p:txBody>
          <a:bodyPr/>
          <a:lstStyle/>
          <a:p>
            <a:pPr algn="ctr"/>
            <a:r>
              <a:rPr lang="ru-RU" dirty="0" smtClean="0"/>
              <a:t>ВИДЫ </a:t>
            </a:r>
            <a:br>
              <a:rPr lang="ru-RU" dirty="0" smtClean="0"/>
            </a:br>
            <a:r>
              <a:rPr lang="ru-RU" dirty="0" smtClean="0"/>
              <a:t>ПЕДАГОГИЧЕСКОЙ </a:t>
            </a:r>
            <a:br>
              <a:rPr lang="ru-RU" dirty="0" smtClean="0"/>
            </a:br>
            <a:r>
              <a:rPr lang="ru-RU" dirty="0" smtClean="0"/>
              <a:t>АТТЕСТАЦИИ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FF0000"/>
                </a:solidFill>
              </a:rPr>
              <a:t>АКТУАЛЬНОЕ НОВОВВЕДЕНИЕ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/>
        <p:txBody>
          <a:bodyPr>
            <a:normAutofit fontScale="40000" lnSpcReduction="20000"/>
          </a:bodyPr>
          <a:lstStyle/>
          <a:p>
            <a:pPr>
              <a:buNone/>
            </a:pPr>
            <a:r>
              <a:rPr lang="ru-RU" dirty="0" smtClean="0"/>
              <a:t>Теперь существует </a:t>
            </a:r>
            <a:r>
              <a:rPr lang="ru-RU" u="sng" dirty="0" smtClean="0">
                <a:solidFill>
                  <a:srgbClr val="C00000"/>
                </a:solidFill>
              </a:rPr>
              <a:t>три вида</a:t>
            </a:r>
            <a:r>
              <a:rPr lang="ru-RU" dirty="0" smtClean="0">
                <a:solidFill>
                  <a:srgbClr val="C00000"/>
                </a:solidFill>
              </a:rPr>
              <a:t> </a:t>
            </a:r>
            <a:r>
              <a:rPr lang="ru-RU" dirty="0" smtClean="0"/>
              <a:t>педагогической аттестации:</a:t>
            </a:r>
          </a:p>
          <a:p>
            <a:r>
              <a:rPr lang="ru-RU" dirty="0" smtClean="0">
                <a:solidFill>
                  <a:srgbClr val="FF0000"/>
                </a:solidFill>
              </a:rPr>
              <a:t>- </a:t>
            </a:r>
            <a:r>
              <a:rPr lang="ru-RU" b="1" i="1" dirty="0" smtClean="0">
                <a:solidFill>
                  <a:srgbClr val="FF0000"/>
                </a:solidFill>
              </a:rPr>
              <a:t>На соответствие занимаемой должности</a:t>
            </a:r>
            <a:r>
              <a:rPr lang="ru-RU" dirty="0" smtClean="0">
                <a:solidFill>
                  <a:srgbClr val="FF0000"/>
                </a:solidFill>
              </a:rPr>
              <a:t>. </a:t>
            </a:r>
            <a:r>
              <a:rPr lang="ru-RU" dirty="0" smtClean="0"/>
              <a:t>Это обязательно! Аттестацию на СЗД должны проходить все педагогические работники;</a:t>
            </a:r>
          </a:p>
          <a:p>
            <a:pPr>
              <a:buNone/>
            </a:pPr>
            <a:r>
              <a:rPr lang="ru-RU" dirty="0" smtClean="0"/>
              <a:t> </a:t>
            </a:r>
          </a:p>
          <a:p>
            <a:r>
              <a:rPr lang="ru-RU" dirty="0" smtClean="0">
                <a:solidFill>
                  <a:srgbClr val="FF0000"/>
                </a:solidFill>
              </a:rPr>
              <a:t>- </a:t>
            </a:r>
            <a:r>
              <a:rPr lang="ru-RU" b="1" i="1" dirty="0" smtClean="0">
                <a:solidFill>
                  <a:srgbClr val="FF0000"/>
                </a:solidFill>
              </a:rPr>
              <a:t>На квалификационную категорию</a:t>
            </a:r>
            <a:r>
              <a:rPr lang="ru-RU" dirty="0" smtClean="0"/>
              <a:t> (первая и высшая). От присвоения категории зависит  доплата, иные льготы сотрудника (это было и ранее);</a:t>
            </a:r>
          </a:p>
          <a:p>
            <a:pPr>
              <a:buNone/>
            </a:pPr>
            <a:r>
              <a:rPr lang="ru-RU" dirty="0" smtClean="0"/>
              <a:t> </a:t>
            </a:r>
          </a:p>
          <a:p>
            <a:r>
              <a:rPr lang="ru-RU" dirty="0" smtClean="0">
                <a:solidFill>
                  <a:srgbClr val="FF0000"/>
                </a:solidFill>
              </a:rPr>
              <a:t>- </a:t>
            </a:r>
            <a:r>
              <a:rPr lang="ru-RU" b="1" i="1" dirty="0" smtClean="0">
                <a:solidFill>
                  <a:srgbClr val="FF0000"/>
                </a:solidFill>
              </a:rPr>
              <a:t>На дополнительные категории: </a:t>
            </a:r>
            <a:r>
              <a:rPr lang="ru-RU" dirty="0" smtClean="0">
                <a:solidFill>
                  <a:srgbClr val="FF0000"/>
                </a:solidFill>
              </a:rPr>
              <a:t>категория «</a:t>
            </a:r>
            <a:r>
              <a:rPr lang="ru-RU" b="1" i="1" dirty="0" smtClean="0">
                <a:solidFill>
                  <a:srgbClr val="FF0000"/>
                </a:solidFill>
              </a:rPr>
              <a:t>педагог-методист</a:t>
            </a:r>
            <a:r>
              <a:rPr lang="ru-RU" dirty="0" smtClean="0">
                <a:solidFill>
                  <a:srgbClr val="FF0000"/>
                </a:solidFill>
              </a:rPr>
              <a:t>», категория </a:t>
            </a:r>
            <a:r>
              <a:rPr lang="ru-RU" b="1" i="1" dirty="0" smtClean="0">
                <a:solidFill>
                  <a:srgbClr val="FF0000"/>
                </a:solidFill>
              </a:rPr>
              <a:t>«педагог-наставник»</a:t>
            </a:r>
            <a:r>
              <a:rPr lang="ru-RU" dirty="0" smtClean="0">
                <a:solidFill>
                  <a:srgbClr val="FF0000"/>
                </a:solidFill>
              </a:rPr>
              <a:t>.</a:t>
            </a:r>
          </a:p>
          <a:p>
            <a:r>
              <a:rPr lang="ru-RU" i="1" dirty="0" smtClean="0"/>
              <a:t>Новые квалификационные категории «педагог-методист» и «педагог-наставник» вводятся как системный инструмент для повышения качества образования. Это должно улучшить </a:t>
            </a:r>
            <a:r>
              <a:rPr lang="ru-RU" i="1" dirty="0" err="1" smtClean="0"/>
              <a:t>закрепляемость</a:t>
            </a:r>
            <a:r>
              <a:rPr lang="ru-RU" i="1" dirty="0" smtClean="0"/>
              <a:t> молодых кадров, а для опытных педагогов - стать стимулом к активной методической работе и обмену опытом. </a:t>
            </a:r>
            <a:endParaRPr lang="ru-RU" dirty="0" smtClean="0"/>
          </a:p>
          <a:p>
            <a:pPr>
              <a:buNone/>
            </a:pPr>
            <a:r>
              <a:rPr lang="ru-RU" i="1" dirty="0" smtClean="0"/>
              <a:t> </a:t>
            </a:r>
            <a:endParaRPr lang="ru-RU" dirty="0" smtClean="0"/>
          </a:p>
          <a:p>
            <a:r>
              <a:rPr lang="ru-RU" dirty="0" smtClean="0"/>
              <a:t>Процедура аттестации коснется только педагогических работников дошкольных, начальных, средних учебных заведений, но НЕ  распространяется на профессорско-педагогический состав вузов.</a:t>
            </a:r>
          </a:p>
          <a:p>
            <a:r>
              <a:rPr lang="ru-RU" dirty="0" smtClean="0"/>
              <a:t>Снято ограничение на то, чтобы получить высшую квалификационную категорию. Ранее требовалось отработать не менее двух лет на должности после установления первой категории. Теперь  достаточно подать заявление, если эта категория получена.</a:t>
            </a:r>
          </a:p>
          <a:p>
            <a:pPr>
              <a:buNone/>
            </a:pPr>
            <a:r>
              <a:rPr lang="ru-RU" dirty="0" smtClean="0"/>
              <a:t> 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260648"/>
            <a:ext cx="5897880" cy="1173480"/>
          </a:xfrm>
          <a:solidFill>
            <a:schemeClr val="accent1">
              <a:lumMod val="40000"/>
              <a:lumOff val="60000"/>
            </a:schemeClr>
          </a:solidFill>
        </p:spPr>
        <p:txBody>
          <a:bodyPr/>
          <a:lstStyle/>
          <a:p>
            <a:pPr algn="ctr"/>
            <a:r>
              <a:rPr lang="ru-RU" dirty="0"/>
              <a:t>Обновленная процедура аттестации педагогических </a:t>
            </a:r>
            <a:r>
              <a:rPr lang="ru-RU" dirty="0" smtClean="0"/>
              <a:t>работников 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/>
        <p:txBody>
          <a:bodyPr/>
          <a:lstStyle/>
          <a:p>
            <a:endParaRPr lang="ru-RU" dirty="0" smtClean="0"/>
          </a:p>
          <a:p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/>
        <p:txBody>
          <a:bodyPr>
            <a:normAutofit fontScale="47500" lnSpcReduction="20000"/>
          </a:bodyPr>
          <a:lstStyle/>
          <a:p>
            <a:pPr>
              <a:buNone/>
            </a:pPr>
            <a:r>
              <a:rPr lang="ru-RU" b="1" i="1" u="sng" dirty="0" smtClean="0">
                <a:solidFill>
                  <a:srgbClr val="FF0000"/>
                </a:solidFill>
              </a:rPr>
              <a:t>- Аттестация на соответствие занимаемой должности.</a:t>
            </a:r>
            <a:endParaRPr lang="ru-RU" u="sng" dirty="0" smtClean="0">
              <a:solidFill>
                <a:srgbClr val="FF0000"/>
              </a:solidFill>
            </a:endParaRPr>
          </a:p>
          <a:p>
            <a:pPr>
              <a:buNone/>
            </a:pPr>
            <a:r>
              <a:rPr lang="ru-RU" dirty="0" smtClean="0"/>
              <a:t>     Новый порядок предусматривает, что аттестация на  соответствие занимаемой должности ( СЗД )проводится комиссией не менее 5 человек. В состав комиссии  должны входить:</a:t>
            </a:r>
          </a:p>
          <a:p>
            <a:r>
              <a:rPr lang="ru-RU" dirty="0" smtClean="0"/>
              <a:t>- председатель</a:t>
            </a:r>
            <a:r>
              <a:rPr lang="ru-RU" dirty="0" smtClean="0"/>
              <a:t>;</a:t>
            </a:r>
          </a:p>
          <a:p>
            <a:r>
              <a:rPr lang="ru-RU" dirty="0" smtClean="0"/>
              <a:t>- секретарь</a:t>
            </a:r>
            <a:r>
              <a:rPr lang="ru-RU" dirty="0" smtClean="0"/>
              <a:t>;</a:t>
            </a:r>
          </a:p>
          <a:p>
            <a:r>
              <a:rPr lang="ru-RU" dirty="0" smtClean="0"/>
              <a:t>- заместитель </a:t>
            </a:r>
            <a:r>
              <a:rPr lang="ru-RU" dirty="0" smtClean="0"/>
              <a:t>председателя;</a:t>
            </a:r>
          </a:p>
          <a:p>
            <a:r>
              <a:rPr lang="ru-RU" dirty="0" smtClean="0"/>
              <a:t>- члены </a:t>
            </a:r>
            <a:r>
              <a:rPr lang="ru-RU" dirty="0" smtClean="0"/>
              <a:t>комиссии.</a:t>
            </a:r>
          </a:p>
          <a:p>
            <a:endParaRPr lang="ru-RU" dirty="0" smtClean="0"/>
          </a:p>
          <a:p>
            <a:pPr>
              <a:buNone/>
            </a:pPr>
            <a:endParaRPr lang="ru-RU" dirty="0" smtClean="0"/>
          </a:p>
          <a:p>
            <a:r>
              <a:rPr lang="ru-RU" dirty="0" smtClean="0"/>
              <a:t>Новый порядок запрещает руководителю образовательного учреждения входить в состав аттестационной комиссии. Ранее это носило  рекомендательный характер, теперь – обязательное правило. </a:t>
            </a:r>
            <a:r>
              <a:rPr lang="ru-RU" dirty="0" smtClean="0">
                <a:solidFill>
                  <a:srgbClr val="FF0000"/>
                </a:solidFill>
              </a:rPr>
              <a:t>С 01.09.2023 года  руководитель </a:t>
            </a:r>
            <a:r>
              <a:rPr lang="ru-RU" dirty="0" smtClean="0"/>
              <a:t>или приравненное к нему лицо прямо </a:t>
            </a:r>
            <a:r>
              <a:rPr lang="ru-RU" dirty="0" smtClean="0">
                <a:solidFill>
                  <a:srgbClr val="FF0000"/>
                </a:solidFill>
              </a:rPr>
              <a:t>НЕ может участвовать в работе аттестационной комиссии.</a:t>
            </a:r>
            <a:r>
              <a:rPr lang="ru-RU" dirty="0" smtClean="0"/>
              <a:t> Еще одно требование: в комиссию должны входить представитель профсоюза (при отсутствии - представитель от коллектива) и специалисты. Это обеспечит всесторонний анализ деятельности педагога и ее объективную оценку.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chemeClr val="accent1">
              <a:lumMod val="40000"/>
              <a:lumOff val="60000"/>
            </a:schemeClr>
          </a:solidFill>
        </p:spPr>
        <p:txBody>
          <a:bodyPr/>
          <a:lstStyle/>
          <a:p>
            <a:pPr algn="ctr"/>
            <a:r>
              <a:rPr lang="ru-RU" i="1" dirty="0" smtClean="0"/>
              <a:t>Аттестация </a:t>
            </a:r>
            <a:r>
              <a:rPr lang="ru-RU" i="1" dirty="0"/>
              <a:t>на первую и высшую квалификационные </a:t>
            </a:r>
            <a:r>
              <a:rPr lang="ru-RU" i="1" dirty="0" smtClean="0"/>
              <a:t>категории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FF0000"/>
                </a:solidFill>
              </a:rPr>
              <a:t>ЧТО НОВОГО В ОТНОШЕНИИ 1-ОЙ И ВЫСШЕЙ КАТЕГОРИИ?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/>
        <p:txBody>
          <a:bodyPr>
            <a:normAutofit fontScale="40000" lnSpcReduction="20000"/>
          </a:bodyPr>
          <a:lstStyle/>
          <a:p>
            <a:r>
              <a:rPr lang="ru-RU" dirty="0" smtClean="0"/>
              <a:t> Первое изменение также касается </a:t>
            </a:r>
            <a:r>
              <a:rPr lang="ru-RU" b="1" i="1" dirty="0" smtClean="0"/>
              <a:t>состава аттестационной комиссии</a:t>
            </a:r>
            <a:r>
              <a:rPr lang="ru-RU" dirty="0" smtClean="0"/>
              <a:t>: теперь в нее входит </a:t>
            </a:r>
            <a:r>
              <a:rPr lang="ru-RU" b="1" i="1" dirty="0" smtClean="0"/>
              <a:t>7</a:t>
            </a:r>
            <a:r>
              <a:rPr lang="ru-RU" dirty="0" smtClean="0"/>
              <a:t> человек, в том числе представитель профсоюза и специалисты. </a:t>
            </a:r>
          </a:p>
          <a:p>
            <a:r>
              <a:rPr lang="ru-RU" dirty="0" smtClean="0"/>
              <a:t>     Второе изменение заключается в новых </a:t>
            </a:r>
            <a:r>
              <a:rPr lang="ru-RU" b="1" i="1" dirty="0" smtClean="0"/>
              <a:t>способах подачи заявления.</a:t>
            </a:r>
            <a:r>
              <a:rPr lang="ru-RU" dirty="0" smtClean="0"/>
              <a:t> Теперь это можно сделать по электронной почте либо отправить почтой РФ аналоговое письмо с уведомлением. Кроме того, подать заявление можно через портал «</a:t>
            </a:r>
            <a:r>
              <a:rPr lang="ru-RU" dirty="0" err="1" smtClean="0"/>
              <a:t>Госуслуги</a:t>
            </a:r>
            <a:r>
              <a:rPr lang="ru-RU" dirty="0" smtClean="0"/>
              <a:t>».</a:t>
            </a:r>
          </a:p>
          <a:p>
            <a:endParaRPr lang="ru-RU" dirty="0" smtClean="0"/>
          </a:p>
          <a:p>
            <a:r>
              <a:rPr lang="ru-RU" dirty="0" smtClean="0"/>
              <a:t>Если </a:t>
            </a:r>
            <a:r>
              <a:rPr lang="ru-RU" dirty="0" smtClean="0"/>
              <a:t>педагогу уже присвоена первая категория, срок подачи на высшую категорию не ограничен. В случае, если комиссия откажет в присвоении высшей категории, работник сохраняет первую категорию. Подать новое заявление после отказа (с первой на высшую категорию) можно через 1 год.</a:t>
            </a:r>
          </a:p>
          <a:p>
            <a:r>
              <a:rPr lang="ru-RU" dirty="0" smtClean="0"/>
              <a:t>Обновлен и перечень сведений, которые педагог должен указать в заявлении:</a:t>
            </a:r>
          </a:p>
          <a:p>
            <a:pPr lvl="0"/>
            <a:r>
              <a:rPr lang="ru-RU" dirty="0" smtClean="0"/>
              <a:t>уровень образования (квалификации);</a:t>
            </a:r>
          </a:p>
          <a:p>
            <a:pPr lvl="0"/>
            <a:r>
              <a:rPr lang="ru-RU" dirty="0" smtClean="0"/>
              <a:t>результаты профессиональной деятельности;</a:t>
            </a:r>
          </a:p>
          <a:p>
            <a:pPr lvl="0"/>
            <a:r>
              <a:rPr lang="ru-RU" dirty="0" smtClean="0"/>
              <a:t>имеющиеся квалификационные категории;</a:t>
            </a:r>
          </a:p>
          <a:p>
            <a:pPr lvl="0"/>
            <a:r>
              <a:rPr lang="ru-RU" dirty="0" smtClean="0"/>
              <a:t>должность, по которой будет проходить аттестация.</a:t>
            </a:r>
          </a:p>
          <a:p>
            <a:pPr lvl="0">
              <a:buNone/>
            </a:pPr>
            <a:endParaRPr lang="ru-RU" dirty="0" smtClean="0"/>
          </a:p>
          <a:p>
            <a:r>
              <a:rPr lang="ru-RU" dirty="0" smtClean="0"/>
              <a:t>Главное изменение — из Порядка исключен срок действия категории (первой и высшей) - пять лет. Это значит, что </a:t>
            </a:r>
            <a:r>
              <a:rPr lang="ru-RU" i="1" dirty="0" smtClean="0"/>
              <a:t>первая и высшая категории, </a:t>
            </a:r>
            <a:r>
              <a:rPr lang="ru-RU" i="1" u="sng" dirty="0" smtClean="0"/>
              <a:t>присвоенные с 1 сентября 2023 года, будут БЕССРОЧНЫМИ.</a:t>
            </a:r>
            <a:endParaRPr lang="ru-RU" dirty="0" smtClean="0"/>
          </a:p>
          <a:p>
            <a:pPr>
              <a:buNone/>
            </a:pPr>
            <a:r>
              <a:rPr lang="ru-RU" i="1" dirty="0" smtClean="0"/>
              <a:t> 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0"/>
            <a:ext cx="5825872" cy="1484784"/>
          </a:xfrm>
          <a:solidFill>
            <a:schemeClr val="accent1">
              <a:lumMod val="40000"/>
              <a:lumOff val="60000"/>
            </a:schemeClr>
          </a:solidFill>
        </p:spPr>
        <p:txBody>
          <a:bodyPr>
            <a:normAutofit fontScale="90000"/>
          </a:bodyPr>
          <a:lstStyle/>
          <a:p>
            <a:pPr algn="ctr"/>
            <a:r>
              <a:rPr lang="ru-RU" i="1" dirty="0" smtClean="0"/>
              <a:t/>
            </a:r>
            <a:br>
              <a:rPr lang="ru-RU" i="1" dirty="0" smtClean="0"/>
            </a:br>
            <a:r>
              <a:rPr lang="ru-RU" i="1" dirty="0"/>
              <a:t/>
            </a:r>
            <a:br>
              <a:rPr lang="ru-RU" i="1" dirty="0"/>
            </a:br>
            <a:r>
              <a:rPr lang="ru-RU" i="1" dirty="0" smtClean="0"/>
              <a:t/>
            </a:r>
            <a:br>
              <a:rPr lang="ru-RU" i="1" dirty="0" smtClean="0"/>
            </a:br>
            <a:r>
              <a:rPr lang="ru-RU" i="1" dirty="0" smtClean="0"/>
              <a:t/>
            </a:r>
            <a:br>
              <a:rPr lang="ru-RU" i="1" dirty="0" smtClean="0"/>
            </a:br>
            <a:r>
              <a:rPr lang="ru-RU" i="1" dirty="0" smtClean="0"/>
              <a:t>Аттестация на </a:t>
            </a:r>
            <a:r>
              <a:rPr lang="ru-RU" i="1" dirty="0"/>
              <a:t>квалификационные категории «педагог-методист</a:t>
            </a:r>
            <a:r>
              <a:rPr lang="ru-RU" i="1" dirty="0" smtClean="0"/>
              <a:t>», «педагог-наставник»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FF0000"/>
                </a:solidFill>
              </a:rPr>
              <a:t>ВНИМАНИЕ: ВВЕДЕНЫ ДОПОЛНИТЕЛЬНЫЕ КАТЕГОРИИ!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ru-RU" dirty="0" smtClean="0"/>
              <a:t>Цель аттестации на эти категории — выявить и использовать потенциальные возможности педагогов в методической помощи и наставнической деятельности.</a:t>
            </a:r>
          </a:p>
          <a:p>
            <a:pPr>
              <a:buNone/>
            </a:pPr>
            <a:r>
              <a:rPr lang="ru-RU" dirty="0" smtClean="0"/>
              <a:t>    </a:t>
            </a:r>
            <a:r>
              <a:rPr lang="ru-RU" dirty="0" smtClean="0">
                <a:solidFill>
                  <a:srgbClr val="FF0000"/>
                </a:solidFill>
              </a:rPr>
              <a:t>У процедуры есть ряд особенностей:</a:t>
            </a:r>
          </a:p>
          <a:p>
            <a:pPr lvl="0"/>
            <a:r>
              <a:rPr lang="ru-RU" dirty="0" smtClean="0"/>
              <a:t>Аттестацию инициирует педагог;</a:t>
            </a:r>
          </a:p>
          <a:p>
            <a:pPr lvl="0"/>
            <a:r>
              <a:rPr lang="ru-RU" dirty="0" smtClean="0"/>
              <a:t>К процедуре допускаются </a:t>
            </a:r>
            <a:r>
              <a:rPr lang="ru-RU" u="sng" dirty="0" smtClean="0">
                <a:solidFill>
                  <a:srgbClr val="C00000"/>
                </a:solidFill>
              </a:rPr>
              <a:t>только педагоги с высшей категорией</a:t>
            </a:r>
            <a:r>
              <a:rPr lang="ru-RU" dirty="0" smtClean="0">
                <a:solidFill>
                  <a:srgbClr val="C00000"/>
                </a:solidFill>
              </a:rPr>
              <a:t>;</a:t>
            </a:r>
          </a:p>
          <a:p>
            <a:pPr lvl="0"/>
            <a:r>
              <a:rPr lang="ru-RU" dirty="0" smtClean="0"/>
              <a:t>Категорию устанавливают при условии, что педагог выполняет дополнительные функции, касающиеся методической работы или наставничества;</a:t>
            </a:r>
          </a:p>
          <a:p>
            <a:pPr lvl="0"/>
            <a:r>
              <a:rPr lang="ru-RU" dirty="0" smtClean="0"/>
              <a:t>Работодатель должен представить в комиссию ходатайство с описанием методической или наставнической деятельности педагога.</a:t>
            </a:r>
          </a:p>
          <a:p>
            <a:pPr>
              <a:buNone/>
            </a:pPr>
            <a:r>
              <a:rPr lang="ru-RU" dirty="0" smtClean="0"/>
              <a:t> 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228600"/>
            <a:ext cx="5887536" cy="1400200"/>
          </a:xfrm>
          <a:solidFill>
            <a:schemeClr val="accent1">
              <a:lumMod val="40000"/>
              <a:lumOff val="60000"/>
            </a:schemeClr>
          </a:solidFill>
        </p:spPr>
        <p:txBody>
          <a:bodyPr>
            <a:normAutofit fontScale="90000"/>
          </a:bodyPr>
          <a:lstStyle/>
          <a:p>
            <a:pPr algn="ctr"/>
            <a:r>
              <a:rPr lang="ru-RU" dirty="0"/>
              <a:t>Основания для присвоения категории «педагог-методист» и «педагог-наставник</a:t>
            </a:r>
            <a:r>
              <a:rPr lang="ru-RU" dirty="0" smtClean="0"/>
              <a:t>»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/>
        <p:txBody>
          <a:bodyPr>
            <a:normAutofit/>
          </a:bodyPr>
          <a:lstStyle/>
          <a:p>
            <a:endParaRPr lang="ru-RU" dirty="0" smtClean="0"/>
          </a:p>
          <a:p>
            <a:r>
              <a:rPr lang="ru-RU" dirty="0" smtClean="0">
                <a:solidFill>
                  <a:srgbClr val="FF0000"/>
                </a:solidFill>
              </a:rPr>
              <a:t>НОВЫЕ ДОПОЛНИТЕЛЬНЫЕ КАТЕГОРИИ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/>
        <p:txBody>
          <a:bodyPr>
            <a:normAutofit fontScale="40000" lnSpcReduction="20000"/>
          </a:bodyPr>
          <a:lstStyle/>
          <a:p>
            <a:pPr>
              <a:buNone/>
            </a:pPr>
            <a:r>
              <a:rPr lang="ru-RU" b="1" i="1" dirty="0" smtClean="0">
                <a:solidFill>
                  <a:srgbClr val="FF0000"/>
                </a:solidFill>
              </a:rPr>
              <a:t>1.Категория «Педагог-методист» </a:t>
            </a:r>
            <a:r>
              <a:rPr lang="ru-RU" dirty="0" smtClean="0"/>
              <a:t>- основание для присвоения: </a:t>
            </a:r>
          </a:p>
          <a:p>
            <a:r>
              <a:rPr lang="ru-RU" dirty="0" smtClean="0"/>
              <a:t>- Руководит методическим объединением, активно участвует в методической работе учреждения;</a:t>
            </a:r>
          </a:p>
          <a:p>
            <a:r>
              <a:rPr lang="ru-RU" dirty="0" smtClean="0"/>
              <a:t>- Руководит разработкой программно-методического сопровождения, в том числе для реализации инновационных образовательных программ и проектов;</a:t>
            </a:r>
          </a:p>
          <a:p>
            <a:r>
              <a:rPr lang="ru-RU" dirty="0" smtClean="0"/>
              <a:t>- Оказывает коллегам методическую поддержку при подготовке к профессиональным курсам и помогает в профессиональном развитии;</a:t>
            </a:r>
          </a:p>
          <a:p>
            <a:r>
              <a:rPr lang="ru-RU" dirty="0" smtClean="0"/>
              <a:t>- Передает опыт по использованию авторских учебных и учебно-методических разработок. </a:t>
            </a:r>
          </a:p>
          <a:p>
            <a:pPr>
              <a:buNone/>
            </a:pPr>
            <a:r>
              <a:rPr lang="ru-RU" dirty="0" smtClean="0"/>
              <a:t> </a:t>
            </a:r>
          </a:p>
          <a:p>
            <a:pPr>
              <a:buNone/>
            </a:pPr>
            <a:r>
              <a:rPr lang="ru-RU" b="1" i="1" dirty="0" smtClean="0">
                <a:solidFill>
                  <a:srgbClr val="FF0000"/>
                </a:solidFill>
              </a:rPr>
              <a:t>2.Категория «Педагог-наставник</a:t>
            </a:r>
            <a:r>
              <a:rPr lang="ru-RU" b="1" i="1" dirty="0" smtClean="0">
                <a:solidFill>
                  <a:srgbClr val="FF0000"/>
                </a:solidFill>
              </a:rPr>
              <a:t>» </a:t>
            </a:r>
            <a:r>
              <a:rPr lang="ru-RU" dirty="0" smtClean="0">
                <a:solidFill>
                  <a:srgbClr val="FF0000"/>
                </a:solidFill>
              </a:rPr>
              <a:t>-</a:t>
            </a:r>
            <a:r>
              <a:rPr lang="ru-RU" dirty="0" smtClean="0"/>
              <a:t> </a:t>
            </a:r>
            <a:r>
              <a:rPr lang="ru-RU" dirty="0" smtClean="0"/>
              <a:t>основание для присвоения:</a:t>
            </a:r>
          </a:p>
          <a:p>
            <a:r>
              <a:rPr lang="ru-RU" dirty="0" smtClean="0"/>
              <a:t>- Руководит практической подготовкой студентов по образовательным программам СПО, ВО;</a:t>
            </a:r>
          </a:p>
          <a:p>
            <a:r>
              <a:rPr lang="ru-RU" dirty="0" smtClean="0"/>
              <a:t>- Является наставником педагогических работников образовательной организации, активно сопровождает их профессиональное развитие</a:t>
            </a:r>
          </a:p>
          <a:p>
            <a:r>
              <a:rPr lang="ru-RU" dirty="0" smtClean="0"/>
              <a:t>- Содействует подготовке коллег, в том числе молодых специалистов, к участию в конкурсах профессионального (педагогического) мастерства</a:t>
            </a:r>
          </a:p>
          <a:p>
            <a:r>
              <a:rPr lang="ru-RU" dirty="0" smtClean="0"/>
              <a:t>- Распространяет авторские подходы и методические разработки в области наставничества.</a:t>
            </a:r>
          </a:p>
          <a:p>
            <a:pPr>
              <a:buNone/>
            </a:pPr>
            <a:r>
              <a:rPr lang="ru-RU" dirty="0" smtClean="0"/>
              <a:t> 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зящная">
  <a:themeElements>
    <a:clrScheme name="Изящная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Изящная">
      <a:majorFont>
        <a:latin typeface="Trebuchet MS"/>
        <a:ea typeface=""/>
        <a:cs typeface=""/>
        <a:font script="Jpan" typeface="HG丸ｺﾞｼｯｸM-PRO"/>
        <a:font script="Hang" typeface="HY그래픽M"/>
        <a:font script="Hans" typeface="黑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rebuchet MS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Изящная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80000"/>
              </a:schemeClr>
              <a:schemeClr val="phClr">
                <a:tint val="500"/>
                <a:satMod val="150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Opulent</Template>
  <TotalTime>102</TotalTime>
  <Words>775</Words>
  <Application>Microsoft Office PowerPoint</Application>
  <PresentationFormat>Экран (4:3)</PresentationFormat>
  <Paragraphs>133</Paragraphs>
  <Slides>16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Изящная</vt:lpstr>
      <vt:lpstr>Порядок аттестации ПЕДАГОГОВ   с1 сентября  2023 года </vt:lpstr>
      <vt:lpstr>С  01.09.2023 г. по 31.08.2029 г. в России  начали действовать  новые правила аттестации для педагогических работников </vt:lpstr>
      <vt:lpstr>Актуализация педагогической аттестации</vt:lpstr>
      <vt:lpstr> Цель и задачи нового Порядка аттестации </vt:lpstr>
      <vt:lpstr>ВИДЫ  ПЕДАГОГИЧЕСКОЙ  АТТЕСТАЦИИ</vt:lpstr>
      <vt:lpstr>Обновленная процедура аттестации педагогических работников </vt:lpstr>
      <vt:lpstr>Аттестация на первую и высшую квалификационные категории </vt:lpstr>
      <vt:lpstr>    Аттестация на квалификационные категории «педагог-методист», «педагог-наставник» </vt:lpstr>
      <vt:lpstr>Основания для присвоения категории «педагог-методист» и «педагог-наставник» </vt:lpstr>
      <vt:lpstr>Аттестация проводится В СЛЕДУЮЩИХ СЛУЧАЯХ </vt:lpstr>
      <vt:lpstr>Для чего внесли изменения  в порядок  аттестации </vt:lpstr>
      <vt:lpstr>Участие в процедуре аттестации и оплата труда педагога </vt:lpstr>
      <vt:lpstr>Кто может отказаться от аттестации </vt:lpstr>
      <vt:lpstr>Если педагог не прошел аттестацию (на соответствие) </vt:lpstr>
      <vt:lpstr>ЗАКЛЮЧЕНИЕ</vt:lpstr>
      <vt:lpstr>Материал составлен  на основе источников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Порядок аттестации   с1 сентября  2023 года</dc:title>
  <dc:creator>user</dc:creator>
  <cp:lastModifiedBy>User2</cp:lastModifiedBy>
  <cp:revision>17</cp:revision>
  <dcterms:created xsi:type="dcterms:W3CDTF">2023-10-25T04:02:06Z</dcterms:created>
  <dcterms:modified xsi:type="dcterms:W3CDTF">2023-10-30T02:23:01Z</dcterms:modified>
</cp:coreProperties>
</file>