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67DD391-F01F-4829-A0E5-EF1F4AEAE13F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7AFA51A-A28C-4B1D-8D9F-C66BDFA087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zen.ru/a/ZTEo3jQ2KESlZt0U?referrer_clid=2295103&amp;" TargetMode="External"/><Relationship Id="rId2" Type="http://schemas.openxmlformats.org/officeDocument/2006/relationships/hyperlink" Target="https://school.kontur.ru/publications/2562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ormativ.kontur.ru/document?moduleId=1&amp;documentId=44982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Порядок аттестации ПЕДАГОГОВ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3200" dirty="0" smtClean="0"/>
              <a:t>с1 сентября </a:t>
            </a:r>
            <a:br>
              <a:rPr lang="ru-RU" sz="3200" dirty="0" smtClean="0"/>
            </a:br>
            <a:r>
              <a:rPr lang="ru-RU" sz="3200" dirty="0" smtClean="0"/>
              <a:t>2023 года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Методические рекомендации </a:t>
            </a:r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/>
              <a:t>Аттестация </a:t>
            </a:r>
            <a:r>
              <a:rPr lang="ru-RU" dirty="0" smtClean="0"/>
              <a:t>проводится В СЛЕДУЮЩИХ СЛУЧАЯХ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ОТ ЗАЯВЛЕНИЯ – К ПРОЦЕДУРЕ АТТЕСТАЦИИ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- </a:t>
            </a:r>
            <a:r>
              <a:rPr lang="ru-RU" b="1" i="1" dirty="0" smtClean="0"/>
              <a:t>по заявлению</a:t>
            </a:r>
            <a:r>
              <a:rPr lang="ru-RU" dirty="0" smtClean="0"/>
              <a:t> педагога, если требуется получить новую категорию или подтвердить ранее действующую;</a:t>
            </a:r>
          </a:p>
          <a:p>
            <a:r>
              <a:rPr lang="ru-RU" dirty="0" smtClean="0"/>
              <a:t>- </a:t>
            </a:r>
            <a:r>
              <a:rPr lang="ru-RU" b="1" i="1" dirty="0" smtClean="0"/>
              <a:t>по решению руководства </a:t>
            </a:r>
            <a:r>
              <a:rPr lang="ru-RU" dirty="0" smtClean="0"/>
              <a:t>учреждения, если надо подтвердить достаточный уровень навыков, позволяющий оставить педагога на занимаемой должности.</a:t>
            </a:r>
          </a:p>
          <a:p>
            <a:r>
              <a:rPr lang="ru-RU" dirty="0" smtClean="0"/>
              <a:t>В случае аттестации по заявлению, в течение 30 дней с момента его получения формируется комиссия и определяется дата ее заседания. После заседания и рассмотрения заявления, в течение 60 дней  должна быть установлена новая квалификационная категория, либо подтверждена ранее имеющаяся.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/>
              <a:t>Для чего внесли изменения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порядок </a:t>
            </a:r>
            <a:r>
              <a:rPr lang="ru-RU" dirty="0" smtClean="0"/>
              <a:t> аттестации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ПОЧЕМУ ИЗМЕНЕН  ПОРЯДОК АТТЕСТАЦИИ?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- в целях повышения мотивации к профессиональному росту, эффективности педагогической деятельности, выявления педагогического потенциала образовательного учреждения, </a:t>
            </a:r>
          </a:p>
          <a:p>
            <a:r>
              <a:rPr lang="ru-RU" dirty="0" smtClean="0"/>
              <a:t>- для выявления  дифференциации при определении доплат за более высокую квалификацию;</a:t>
            </a:r>
          </a:p>
          <a:p>
            <a:r>
              <a:rPr lang="ru-RU" dirty="0" smtClean="0"/>
              <a:t>-для согласования между собой действующего порядка аттестации и нормативных актов, принятых Министерством просвещения.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/>
              <a:t>Участие в процедуре аттестации и оплата труда </a:t>
            </a:r>
            <a:r>
              <a:rPr lang="ru-RU" dirty="0" smtClean="0"/>
              <a:t>педагога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ВЛИЯНИЕ АТТЕСТАЦИИ НА ОПЛАТУ ТРУДА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Результаты квалификации позволяют проводить дифференцированные выплаты конкретному педагогическому работнику в соответствии с нормативными актами, действующими в регионе. </a:t>
            </a:r>
            <a:r>
              <a:rPr lang="ru-RU" i="1" dirty="0" smtClean="0"/>
              <a:t>Цель</a:t>
            </a:r>
            <a:r>
              <a:rPr lang="ru-RU" dirty="0" smtClean="0"/>
              <a:t> - установление соответствия между занимаемой должностью, подтвержденной категорией и уровнем выплат педагогу.</a:t>
            </a:r>
          </a:p>
          <a:p>
            <a:r>
              <a:rPr lang="ru-RU" dirty="0" smtClean="0"/>
              <a:t>- Если педагог прошел обязательную квалификацию (СЗД), то за ним сохраняется прежний уровень оплаты.</a:t>
            </a:r>
          </a:p>
          <a:p>
            <a:r>
              <a:rPr lang="ru-RU" dirty="0" smtClean="0"/>
              <a:t>- Если педагог получил новую категорию, то ему полагаются все доплаты, предусмотренные для данной категории.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/>
              <a:t>Кто может отказаться от </a:t>
            </a:r>
            <a:r>
              <a:rPr lang="ru-RU" dirty="0" smtClean="0"/>
              <a:t>аттестации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КТО НЕ ПОДЛЕЖИТ АТТЕСТАЦИИ, А КТО ПРОХОДИТ ОБЯЗАТЕЛЬНО?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Кто может отказаться от процедуры аттестации:</a:t>
            </a:r>
          </a:p>
          <a:p>
            <a:r>
              <a:rPr lang="ru-RU" dirty="0" smtClean="0"/>
              <a:t>- Молодые специалисты, проработавшие менее 2-х лет;</a:t>
            </a:r>
          </a:p>
          <a:p>
            <a:r>
              <a:rPr lang="ru-RU" dirty="0" smtClean="0"/>
              <a:t>- Педагогические работники, находящиеся в отпуске по беременности, родам и уходу за ребенком, по  достижению им 3-х-летнего возраста. Они будут проходить обязательную аттестацию через 2 года после выхода на работу.</a:t>
            </a:r>
          </a:p>
          <a:p>
            <a:r>
              <a:rPr lang="ru-RU" dirty="0" smtClean="0"/>
              <a:t>- Педагоги, отсутствовавшие на работе более 4 месяцев по болезни. Они также будут проходить обязательную аттестацию через 2 года после того, как вернулись к профессиональной деятельности на постоянной основе.</a:t>
            </a:r>
          </a:p>
          <a:p>
            <a:r>
              <a:rPr lang="ru-RU" dirty="0" smtClean="0"/>
              <a:t>     Сотрудники НЕ могут отказаться от аттестации на соответствие занимаемой должности. Это обязательный процесс. В случае отказа педагога,  решение об аттестации комиссия принимает в его отсутствие. Если работник не смог присутствовать на заседании комиссии по уважительной причине, процедуру переносят.</a:t>
            </a:r>
          </a:p>
          <a:p>
            <a:r>
              <a:rPr lang="ru-RU" dirty="0" smtClean="0"/>
              <a:t>     Педагог, имеющий первую или высшую квалификационную категорию, вправе  не подавать заявление (по своему усмотрению или иным причинам). Тогда в отношении данного педагога аттестация на категорию проводиться не будет. Но и оплата труда станет меньше, а отказ повлечет нецелесообразность, снижение мотивации.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/>
              <a:t>Если педагог не прошел аттестацию (на соответствие</a:t>
            </a:r>
            <a:r>
              <a:rPr lang="ru-RU" dirty="0" smtClean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АТТЕСТАЦИЯ  И САМООБРАЗОВАНИЕ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Если педагог не смог пройти аттестацию, он проходит курсы повышения квалификации. В период прохождения курсов рабочее место за ним  и средняя заработная плата сохраняются. После успешного завершения курсов,  аттестация проводится повторно. Если процедура аттестации покажет соответствие знаний и навыков занимаемой должности, то педагог на 5 лет будет освобожден от прохождения дополнительной аттестации (Кроме тех, которые проводятся по желанию работника, например, повышение квалификационной категории). Если и после курсов процедура не пройдена, то педагогический работник может быть переведен на другую должность, для которой его квалификация достаточна, а также могут быть применены иные меры в соответствии с законодательством РФ.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5698976" cy="100811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МИНИСТР ПРОСВЕЩЕНИЯ РФ ОБ ИЗМЕНЕНИЯХ ПО АТТЕСТАЦИИ  ПЕДАГОГОВ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По словам </a:t>
            </a:r>
            <a:r>
              <a:rPr lang="ru-RU" dirty="0" smtClean="0"/>
              <a:t> </a:t>
            </a:r>
            <a:r>
              <a:rPr lang="ru-RU" dirty="0" smtClean="0"/>
              <a:t> министра просвещения РФ Сергея Кравцова, </a:t>
            </a:r>
            <a:r>
              <a:rPr lang="ru-RU" dirty="0" smtClean="0">
                <a:solidFill>
                  <a:srgbClr val="FF0000"/>
                </a:solidFill>
              </a:rPr>
              <a:t>цель всех изменений по аттестации педагогов — </a:t>
            </a:r>
          </a:p>
          <a:p>
            <a:pPr>
              <a:buNone/>
            </a:pPr>
            <a:r>
              <a:rPr lang="ru-RU" i="1" dirty="0" smtClean="0"/>
              <a:t>   </a:t>
            </a:r>
            <a:r>
              <a:rPr lang="ru-RU" i="1" dirty="0" smtClean="0">
                <a:solidFill>
                  <a:srgbClr val="FF0000"/>
                </a:solidFill>
              </a:rPr>
              <a:t>навести порядок в сфере повышения квалификации педагогов и переподготовки кадров, выстроить единую систему научно-методического сопровождения педагогических работников, чтобы повысить престиж профессии и обеспечить качество образовательных результатов.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 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i="1" dirty="0"/>
              <a:t>Материал составлен </a:t>
            </a:r>
            <a:r>
              <a:rPr lang="ru-RU" i="1" dirty="0" smtClean="0"/>
              <a:t> на </a:t>
            </a:r>
            <a:r>
              <a:rPr lang="ru-RU" i="1" dirty="0"/>
              <a:t>основе </a:t>
            </a:r>
            <a:r>
              <a:rPr lang="ru-RU" i="1" dirty="0" smtClean="0"/>
              <a:t>источников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ОСНОВНЫЕ ИСТОЧНИКИ И ССЫЛКИ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noFill/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Приказ от 24 марта 2023 г. N 196 «Об утверждении Порядка проведения аттестации педагогических работников организаций, осуществляющих образовательную деятельность»;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 Вопросы  по аттестации (Материалы, подготовленные в целях единообразного проведения Порядка аттестации педагогических работников);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u="sng" dirty="0" smtClean="0">
                <a:hlinkClick r:id="rId2"/>
              </a:rPr>
              <a:t>https://school.kontur.ru/publications/2562</a:t>
            </a:r>
            <a:endParaRPr lang="ru-RU" dirty="0" smtClean="0"/>
          </a:p>
          <a:p>
            <a:r>
              <a:rPr lang="ru-RU" u="sng" dirty="0" smtClean="0">
                <a:hlinkClick r:id="rId3"/>
              </a:rPr>
              <a:t>https://dzen.ru/a/ZTEo3jQ2KESlZt0U?referrer_clid=2295103&amp;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С  01.09.2023 г. по 31.08.2029 г. в России  начали действовать  новые правила аттестации для педагогических работников 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Новый Порядок аттестации</a:t>
            </a:r>
            <a:r>
              <a:rPr lang="ru-RU" dirty="0" smtClean="0"/>
              <a:t> регламентируется </a:t>
            </a:r>
            <a:r>
              <a:rPr lang="ru-RU" i="1" dirty="0" smtClean="0"/>
              <a:t>Приказом Министерства просвещения России </a:t>
            </a:r>
            <a:r>
              <a:rPr lang="ru-RU" i="1" dirty="0" smtClean="0">
                <a:hlinkClick r:id="rId2"/>
              </a:rPr>
              <a:t>№ 196</a:t>
            </a:r>
            <a:r>
              <a:rPr lang="ru-RU" i="1" dirty="0" smtClean="0"/>
              <a:t> от 24.03.2023 «Об утверждении Порядка проведения аттестации педагогических работников». </a:t>
            </a:r>
            <a:r>
              <a:rPr lang="ru-RU" dirty="0" smtClean="0"/>
              <a:t>(Вступил в силу с 1 сентября 2023 года).</a:t>
            </a:r>
          </a:p>
          <a:p>
            <a:r>
              <a:rPr lang="ru-RU" dirty="0" smtClean="0"/>
              <a:t>Требования стали едиными, по всей России, во всех регионах. Ранее действовавший порядок аттестации (до 01.09.2023 г.)  - отменен, как утративший силу.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С  01.09.2023 г. по 31.08.2029 г.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в России  начали действовать  новые правила аттестации для педагогических работников. </a:t>
            </a:r>
          </a:p>
          <a:p>
            <a:pPr>
              <a:buNone/>
            </a:pPr>
            <a:r>
              <a:rPr lang="ru-RU" i="1" u="sng" dirty="0" smtClean="0"/>
              <a:t>В них обновлены:</a:t>
            </a:r>
            <a:endParaRPr lang="ru-RU" dirty="0" smtClean="0"/>
          </a:p>
          <a:p>
            <a:r>
              <a:rPr lang="ru-RU" dirty="0" smtClean="0"/>
              <a:t>-сроки действия категорий;</a:t>
            </a:r>
          </a:p>
          <a:p>
            <a:r>
              <a:rPr lang="ru-RU" dirty="0" smtClean="0"/>
              <a:t>-новый состав аттестационных комиссий;</a:t>
            </a:r>
          </a:p>
          <a:p>
            <a:r>
              <a:rPr lang="ru-RU" dirty="0" smtClean="0"/>
              <a:t>-основания для освобождения от аттестации.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Актуализация педагогической аттестации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Что такое аттестация педагогических работников?</a:t>
            </a:r>
            <a:endParaRPr lang="ru-RU" dirty="0" smtClean="0"/>
          </a:p>
          <a:p>
            <a:r>
              <a:rPr lang="ru-RU" i="1" dirty="0" smtClean="0"/>
              <a:t>Процесс представляет собой заседание комиссии. На основе заранее собранной информации о работе педагога члены комиссии принимают решение об аттестации.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Для чего проводится аттестация педагогов?</a:t>
            </a:r>
            <a:endParaRPr lang="ru-RU" dirty="0" smtClean="0"/>
          </a:p>
          <a:p>
            <a:r>
              <a:rPr lang="ru-RU" i="1" dirty="0" smtClean="0"/>
              <a:t>Чтобы стимулировать рост мастерства педагогов и обеспечить их социальную защищенность на рынке труда, проводится аттестация. 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u="sng" dirty="0" smtClean="0">
                <a:solidFill>
                  <a:srgbClr val="FF0000"/>
                </a:solidFill>
              </a:rPr>
              <a:t>Актуализация:</a:t>
            </a:r>
            <a:r>
              <a:rPr lang="ru-RU" i="1" dirty="0" smtClean="0"/>
              <a:t> профессиональные и мотивированные педагоги — один из основных критериев, по которым родители выбирают образовательное учреждение для обучения своего ребенка. 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</a:t>
            </a:r>
            <a:r>
              <a:rPr lang="ru-RU" dirty="0"/>
              <a:t>и задачи нового Порядка </a:t>
            </a:r>
            <a:r>
              <a:rPr lang="ru-RU" dirty="0" smtClean="0"/>
              <a:t>аттестации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ОТ ЦЕЛИ И ЗАДАЧ ЗАВИСИТ ТРАЕКТОРИЯ АТТЕСТАЦИИ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543824" cy="43717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Главная цель</a:t>
            </a:r>
            <a:r>
              <a:rPr lang="ru-RU" b="1" dirty="0" smtClean="0"/>
              <a:t> </a:t>
            </a:r>
            <a:r>
              <a:rPr lang="ru-RU" dirty="0" smtClean="0"/>
              <a:t>— мотивировать педагогов на профессиональный рост и сохранить качество образования. </a:t>
            </a:r>
          </a:p>
          <a:p>
            <a:pPr>
              <a:buNone/>
            </a:pPr>
            <a:r>
              <a:rPr lang="ru-RU" b="1" i="1" dirty="0" smtClean="0"/>
              <a:t> </a:t>
            </a:r>
            <a:r>
              <a:rPr lang="ru-RU" i="1" dirty="0" smtClean="0">
                <a:solidFill>
                  <a:srgbClr val="FF0000"/>
                </a:solidFill>
              </a:rPr>
              <a:t>Задачи:</a:t>
            </a:r>
          </a:p>
          <a:p>
            <a:r>
              <a:rPr lang="ru-RU" dirty="0" smtClean="0"/>
              <a:t>- непрерывное </a:t>
            </a:r>
            <a:r>
              <a:rPr lang="ru-RU" dirty="0" smtClean="0"/>
              <a:t>повышение уровня квалификации;</a:t>
            </a:r>
          </a:p>
          <a:p>
            <a:r>
              <a:rPr lang="ru-RU" dirty="0" smtClean="0"/>
              <a:t>- выявление необходимости в дополнительном образовании;</a:t>
            </a:r>
          </a:p>
          <a:p>
            <a:r>
              <a:rPr lang="ru-RU" dirty="0" smtClean="0"/>
              <a:t>- повышение </a:t>
            </a:r>
            <a:r>
              <a:rPr lang="ru-RU" dirty="0" smtClean="0"/>
              <a:t>эффективности и качества педагогической деятельности;</a:t>
            </a:r>
          </a:p>
          <a:p>
            <a:r>
              <a:rPr lang="ru-RU" dirty="0" smtClean="0"/>
              <a:t>- развитие </a:t>
            </a:r>
            <a:r>
              <a:rPr lang="ru-RU" dirty="0" smtClean="0"/>
              <a:t>наставничества и методической помощи;</a:t>
            </a:r>
          </a:p>
          <a:p>
            <a:r>
              <a:rPr lang="ru-RU" dirty="0" smtClean="0"/>
              <a:t>- учет </a:t>
            </a:r>
            <a:r>
              <a:rPr lang="ru-RU" dirty="0" smtClean="0"/>
              <a:t>требований федеральных стандартов в образовательной деятельности.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 smtClean="0"/>
              <a:t>ВИДЫ </a:t>
            </a:r>
            <a:br>
              <a:rPr lang="ru-RU" dirty="0" smtClean="0"/>
            </a:br>
            <a:r>
              <a:rPr lang="ru-RU" dirty="0" smtClean="0"/>
              <a:t>ПЕДАГОГИЧЕСКОЙ </a:t>
            </a:r>
            <a:br>
              <a:rPr lang="ru-RU" dirty="0" smtClean="0"/>
            </a:br>
            <a:r>
              <a:rPr lang="ru-RU" dirty="0" smtClean="0"/>
              <a:t>АТТЕСТАЦИИ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АКТУАЛЬНОЕ НОВОВВЕДЕНИЕ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/>
              <a:t>Теперь существует </a:t>
            </a:r>
            <a:r>
              <a:rPr lang="ru-RU" u="sng" dirty="0" smtClean="0">
                <a:solidFill>
                  <a:srgbClr val="C00000"/>
                </a:solidFill>
              </a:rPr>
              <a:t>три вида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педагогической аттестации: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b="1" i="1" dirty="0" smtClean="0">
                <a:solidFill>
                  <a:srgbClr val="FF0000"/>
                </a:solidFill>
              </a:rPr>
              <a:t>На соответствие занимаемой должности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dirty="0" smtClean="0"/>
              <a:t>Это обязательно! Аттестацию на СЗД должны проходить все педагогические работники;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b="1" i="1" dirty="0" smtClean="0">
                <a:solidFill>
                  <a:srgbClr val="FF0000"/>
                </a:solidFill>
              </a:rPr>
              <a:t>На квалификационную категорию</a:t>
            </a:r>
            <a:r>
              <a:rPr lang="ru-RU" dirty="0" smtClean="0"/>
              <a:t> (первая и высшая). От присвоения категории зависит  доплата, иные льготы сотрудника (это было и ранее);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b="1" i="1" dirty="0" smtClean="0">
                <a:solidFill>
                  <a:srgbClr val="FF0000"/>
                </a:solidFill>
              </a:rPr>
              <a:t>На дополнительные категории: </a:t>
            </a:r>
            <a:r>
              <a:rPr lang="ru-RU" dirty="0" smtClean="0">
                <a:solidFill>
                  <a:srgbClr val="FF0000"/>
                </a:solidFill>
              </a:rPr>
              <a:t>категория «</a:t>
            </a:r>
            <a:r>
              <a:rPr lang="ru-RU" b="1" i="1" dirty="0" smtClean="0">
                <a:solidFill>
                  <a:srgbClr val="FF0000"/>
                </a:solidFill>
              </a:rPr>
              <a:t>педагог-методист</a:t>
            </a:r>
            <a:r>
              <a:rPr lang="ru-RU" dirty="0" smtClean="0">
                <a:solidFill>
                  <a:srgbClr val="FF0000"/>
                </a:solidFill>
              </a:rPr>
              <a:t>», категория </a:t>
            </a:r>
            <a:r>
              <a:rPr lang="ru-RU" b="1" i="1" dirty="0" smtClean="0">
                <a:solidFill>
                  <a:srgbClr val="FF0000"/>
                </a:solidFill>
              </a:rPr>
              <a:t>«педагог-наставник»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i="1" dirty="0" smtClean="0"/>
              <a:t>Новые квалификационные категории «педагог-методист» и «педагог-наставник» вводятся как системный инструмент для повышения качества образования. Это должно улучшить </a:t>
            </a:r>
            <a:r>
              <a:rPr lang="ru-RU" i="1" dirty="0" err="1" smtClean="0"/>
              <a:t>закрепляемость</a:t>
            </a:r>
            <a:r>
              <a:rPr lang="ru-RU" i="1" dirty="0" smtClean="0"/>
              <a:t> молодых кадров, а для опытных педагогов - стать стимулом к активной методической работе и обмену опытом. 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dirty="0" smtClean="0"/>
              <a:t>Процедура аттестации коснется только педагогических работников дошкольных, начальных, средних учебных заведений, но НЕ  распространяется на профессорско-педагогический состав вузов.</a:t>
            </a:r>
          </a:p>
          <a:p>
            <a:r>
              <a:rPr lang="ru-RU" dirty="0" smtClean="0"/>
              <a:t>Снято ограничение на то, чтобы получить высшую квалификационную категорию. Ранее требовалось отработать не менее двух лет на должности после установления первой категории. Теперь  достаточно подать заявление, если эта категория получена.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5897880" cy="117348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/>
              <a:t>Обновленная процедура аттестации педагогических </a:t>
            </a:r>
            <a:r>
              <a:rPr lang="ru-RU" dirty="0" smtClean="0"/>
              <a:t>работников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i="1" u="sng" dirty="0" smtClean="0">
                <a:solidFill>
                  <a:srgbClr val="FF0000"/>
                </a:solidFill>
              </a:rPr>
              <a:t>- Аттестация на соответствие занимаемой должности.</a:t>
            </a:r>
            <a:endParaRPr lang="ru-RU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 Новый порядок предусматривает, что аттестация на  соответствие занимаемой должности ( СЗД )проводится комиссией не менее 5 человек. В состав комиссии  должны входить:</a:t>
            </a:r>
          </a:p>
          <a:p>
            <a:r>
              <a:rPr lang="ru-RU" dirty="0" smtClean="0"/>
              <a:t>- председатель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секретарь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заместитель </a:t>
            </a:r>
            <a:r>
              <a:rPr lang="ru-RU" dirty="0" smtClean="0"/>
              <a:t>председателя;</a:t>
            </a:r>
          </a:p>
          <a:p>
            <a:r>
              <a:rPr lang="ru-RU" dirty="0" smtClean="0"/>
              <a:t>- члены </a:t>
            </a:r>
            <a:r>
              <a:rPr lang="ru-RU" dirty="0" smtClean="0"/>
              <a:t>комиссии.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Новый порядок запрещает руководителю образовательного учреждения входить в состав аттестационной комиссии. Ранее это носило  рекомендательный характер, теперь – обязательное правило. </a:t>
            </a:r>
            <a:r>
              <a:rPr lang="ru-RU" dirty="0" smtClean="0">
                <a:solidFill>
                  <a:srgbClr val="FF0000"/>
                </a:solidFill>
              </a:rPr>
              <a:t>С 01.09.2023 года  руководитель </a:t>
            </a:r>
            <a:r>
              <a:rPr lang="ru-RU" dirty="0" smtClean="0"/>
              <a:t>или приравненное к нему лицо прямо </a:t>
            </a:r>
            <a:r>
              <a:rPr lang="ru-RU" dirty="0" smtClean="0">
                <a:solidFill>
                  <a:srgbClr val="FF0000"/>
                </a:solidFill>
              </a:rPr>
              <a:t>НЕ может участвовать в работе аттестационной комиссии.</a:t>
            </a:r>
            <a:r>
              <a:rPr lang="ru-RU" dirty="0" smtClean="0"/>
              <a:t> Еще одно требование: в комиссию должны входить представитель профсоюза (при отсутствии - представитель от коллектива) и специалисты. Это обеспечит всесторонний анализ деятельности педагога и ее объективную оценку.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i="1" dirty="0" smtClean="0"/>
              <a:t>Аттестация </a:t>
            </a:r>
            <a:r>
              <a:rPr lang="ru-RU" i="1" dirty="0"/>
              <a:t>на первую и высшую квалификационные </a:t>
            </a:r>
            <a:r>
              <a:rPr lang="ru-RU" i="1" dirty="0" smtClean="0"/>
              <a:t>категории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ЧТО НОВОГО В ОТНОШЕНИИ 1-ОЙ И ВЫСШЕЙ КАТЕГОРИИ?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/>
              <a:t> Первое изменение также касается </a:t>
            </a:r>
            <a:r>
              <a:rPr lang="ru-RU" b="1" i="1" dirty="0" smtClean="0"/>
              <a:t>состава аттестационной комиссии</a:t>
            </a:r>
            <a:r>
              <a:rPr lang="ru-RU" dirty="0" smtClean="0"/>
              <a:t>: теперь в нее входит </a:t>
            </a:r>
            <a:r>
              <a:rPr lang="ru-RU" b="1" i="1" dirty="0" smtClean="0"/>
              <a:t>7</a:t>
            </a:r>
            <a:r>
              <a:rPr lang="ru-RU" dirty="0" smtClean="0"/>
              <a:t> человек, в том числе представитель профсоюза и специалисты. </a:t>
            </a:r>
          </a:p>
          <a:p>
            <a:r>
              <a:rPr lang="ru-RU" dirty="0" smtClean="0"/>
              <a:t>     Второе изменение заключается в новых </a:t>
            </a:r>
            <a:r>
              <a:rPr lang="ru-RU" b="1" i="1" dirty="0" smtClean="0"/>
              <a:t>способах подачи заявления.</a:t>
            </a:r>
            <a:r>
              <a:rPr lang="ru-RU" dirty="0" smtClean="0"/>
              <a:t> Теперь это можно сделать по электронной почте либо отправить почтой РФ аналоговое письмо с уведомлением. Кроме того, подать заявление можно через портал «</a:t>
            </a:r>
            <a:r>
              <a:rPr lang="ru-RU" dirty="0" err="1" smtClean="0"/>
              <a:t>Госуслуги</a:t>
            </a:r>
            <a:r>
              <a:rPr lang="ru-RU" dirty="0" smtClean="0"/>
              <a:t>».</a:t>
            </a:r>
          </a:p>
          <a:p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 smtClean="0"/>
              <a:t>педагогу уже присвоена первая категория, срок подачи на высшую категорию не ограничен. В случае, если комиссия откажет в присвоении высшей категории, работник сохраняет первую категорию. Подать новое заявление после отказа (с первой на высшую категорию) можно через 1 год.</a:t>
            </a:r>
          </a:p>
          <a:p>
            <a:r>
              <a:rPr lang="ru-RU" dirty="0" smtClean="0"/>
              <a:t>Обновлен и перечень сведений, которые педагог должен указать в заявлении:</a:t>
            </a:r>
          </a:p>
          <a:p>
            <a:pPr lvl="0"/>
            <a:r>
              <a:rPr lang="ru-RU" dirty="0" smtClean="0"/>
              <a:t>уровень образования (квалификации);</a:t>
            </a:r>
          </a:p>
          <a:p>
            <a:pPr lvl="0"/>
            <a:r>
              <a:rPr lang="ru-RU" dirty="0" smtClean="0"/>
              <a:t>результаты профессиональной деятельности;</a:t>
            </a:r>
          </a:p>
          <a:p>
            <a:pPr lvl="0"/>
            <a:r>
              <a:rPr lang="ru-RU" dirty="0" smtClean="0"/>
              <a:t>имеющиеся квалификационные категории;</a:t>
            </a:r>
          </a:p>
          <a:p>
            <a:pPr lvl="0"/>
            <a:r>
              <a:rPr lang="ru-RU" dirty="0" smtClean="0"/>
              <a:t>должность, по которой будет проходить аттестация.</a:t>
            </a:r>
          </a:p>
          <a:p>
            <a:pPr lvl="0">
              <a:buNone/>
            </a:pPr>
            <a:endParaRPr lang="ru-RU" dirty="0" smtClean="0"/>
          </a:p>
          <a:p>
            <a:r>
              <a:rPr lang="ru-RU" dirty="0" smtClean="0"/>
              <a:t>Главное изменение — из Порядка исключен срок действия категории (первой и высшей) - пять лет. Это значит, что </a:t>
            </a:r>
            <a:r>
              <a:rPr lang="ru-RU" i="1" dirty="0" smtClean="0"/>
              <a:t>первая и высшая категории, </a:t>
            </a:r>
            <a:r>
              <a:rPr lang="ru-RU" i="1" u="sng" dirty="0" smtClean="0"/>
              <a:t>присвоенные с 1 сентября 2023 года, будут БЕССРОЧНЫМИ.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5825872" cy="148478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Аттестация на </a:t>
            </a:r>
            <a:r>
              <a:rPr lang="ru-RU" i="1" dirty="0"/>
              <a:t>квалификационные категории «педагог-методист</a:t>
            </a:r>
            <a:r>
              <a:rPr lang="ru-RU" i="1" dirty="0" smtClean="0"/>
              <a:t>», «педагог-наставник»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ВНИМАНИЕ: ВВЕДЕНЫ ДОПОЛНИТЕЛЬНЫЕ КАТЕГОРИИ!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Цель аттестации на эти категории — выявить и использовать потенциальные возможности педагогов в методической помощи и наставнической деятельности.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У процедуры есть ряд особенностей:</a:t>
            </a:r>
          </a:p>
          <a:p>
            <a:pPr lvl="0"/>
            <a:r>
              <a:rPr lang="ru-RU" dirty="0" smtClean="0"/>
              <a:t>Аттестацию инициирует педагог;</a:t>
            </a:r>
          </a:p>
          <a:p>
            <a:pPr lvl="0"/>
            <a:r>
              <a:rPr lang="ru-RU" dirty="0" smtClean="0"/>
              <a:t>К процедуре допускаются </a:t>
            </a:r>
            <a:r>
              <a:rPr lang="ru-RU" u="sng" dirty="0" smtClean="0">
                <a:solidFill>
                  <a:srgbClr val="C00000"/>
                </a:solidFill>
              </a:rPr>
              <a:t>только педагоги с высшей категорией</a:t>
            </a:r>
            <a:r>
              <a:rPr lang="ru-RU" dirty="0" smtClean="0">
                <a:solidFill>
                  <a:srgbClr val="C00000"/>
                </a:solidFill>
              </a:rPr>
              <a:t>;</a:t>
            </a:r>
          </a:p>
          <a:p>
            <a:pPr lvl="0"/>
            <a:r>
              <a:rPr lang="ru-RU" dirty="0" smtClean="0"/>
              <a:t>Категорию устанавливают при условии, что педагог выполняет дополнительные функции, касающиеся методической работы или наставничества;</a:t>
            </a:r>
          </a:p>
          <a:p>
            <a:pPr lvl="0"/>
            <a:r>
              <a:rPr lang="ru-RU" dirty="0" smtClean="0"/>
              <a:t>Работодатель должен представить в комиссию ходатайство с описанием методической или наставнической деятельности педагога.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5887536" cy="14002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Основания для присвоения категории «педагог-методист» и «педагог-наставник</a:t>
            </a:r>
            <a:r>
              <a:rPr lang="ru-RU" dirty="0" smtClean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НОВЫЕ ДОПОЛНИТЕЛЬНЫЕ КАТЕГОРИИ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1.Категория «Педагог-методист» </a:t>
            </a:r>
            <a:r>
              <a:rPr lang="ru-RU" dirty="0" smtClean="0"/>
              <a:t>- основание для присвоения: </a:t>
            </a:r>
          </a:p>
          <a:p>
            <a:r>
              <a:rPr lang="ru-RU" dirty="0" smtClean="0"/>
              <a:t>- Руководит методическим объединением, активно участвует в методической работе учреждения;</a:t>
            </a:r>
          </a:p>
          <a:p>
            <a:r>
              <a:rPr lang="ru-RU" dirty="0" smtClean="0"/>
              <a:t>- Руководит разработкой программно-методического сопровождения, в том числе для реализации инновационных образовательных программ и проектов;</a:t>
            </a:r>
          </a:p>
          <a:p>
            <a:r>
              <a:rPr lang="ru-RU" dirty="0" smtClean="0"/>
              <a:t>- Оказывает коллегам методическую поддержку при подготовке к профессиональным курсам и помогает в профессиональном развитии;</a:t>
            </a:r>
          </a:p>
          <a:p>
            <a:r>
              <a:rPr lang="ru-RU" dirty="0" smtClean="0"/>
              <a:t>- Передает опыт по использованию авторских учебных и учебно-методических разработок.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2.Категория «Педагог-наставник</a:t>
            </a:r>
            <a:r>
              <a:rPr lang="ru-RU" b="1" i="1" dirty="0" smtClean="0">
                <a:solidFill>
                  <a:srgbClr val="FF0000"/>
                </a:solidFill>
              </a:rPr>
              <a:t>» </a:t>
            </a:r>
            <a:r>
              <a:rPr lang="ru-RU" dirty="0" smtClean="0">
                <a:solidFill>
                  <a:srgbClr val="FF0000"/>
                </a:solidFill>
              </a:rPr>
              <a:t>-</a:t>
            </a:r>
            <a:r>
              <a:rPr lang="ru-RU" dirty="0" smtClean="0"/>
              <a:t> </a:t>
            </a:r>
            <a:r>
              <a:rPr lang="ru-RU" dirty="0" smtClean="0"/>
              <a:t>основание для присвоения:</a:t>
            </a:r>
          </a:p>
          <a:p>
            <a:r>
              <a:rPr lang="ru-RU" dirty="0" smtClean="0"/>
              <a:t>- Руководит практической подготовкой студентов по образовательным программам СПО, ВО;</a:t>
            </a:r>
          </a:p>
          <a:p>
            <a:r>
              <a:rPr lang="ru-RU" dirty="0" smtClean="0"/>
              <a:t>- Является наставником педагогических работников образовательной организации, активно сопровождает их профессиональное развитие</a:t>
            </a:r>
          </a:p>
          <a:p>
            <a:r>
              <a:rPr lang="ru-RU" dirty="0" smtClean="0"/>
              <a:t>- Содействует подготовке коллег, в том числе молодых специалистов, к участию в конкурсах профессионального (педагогического) мастерства</a:t>
            </a:r>
          </a:p>
          <a:p>
            <a:r>
              <a:rPr lang="ru-RU" dirty="0" smtClean="0"/>
              <a:t>- Распространяет авторские подходы и методические разработки в области наставничества.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102</TotalTime>
  <Words>775</Words>
  <Application>Microsoft Office PowerPoint</Application>
  <PresentationFormat>Экран (4:3)</PresentationFormat>
  <Paragraphs>133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Порядок аттестации ПЕДАГОГОВ   с1 сентября  2023 года </vt:lpstr>
      <vt:lpstr>С  01.09.2023 г. по 31.08.2029 г. в России  начали действовать  новые правила аттестации для педагогических работников </vt:lpstr>
      <vt:lpstr>Актуализация педагогической аттестации</vt:lpstr>
      <vt:lpstr> Цель и задачи нового Порядка аттестации </vt:lpstr>
      <vt:lpstr>ВИДЫ  ПЕДАГОГИЧЕСКОЙ  АТТЕСТАЦИИ</vt:lpstr>
      <vt:lpstr>Обновленная процедура аттестации педагогических работников </vt:lpstr>
      <vt:lpstr>Аттестация на первую и высшую квалификационные категории </vt:lpstr>
      <vt:lpstr>    Аттестация на квалификационные категории «педагог-методист», «педагог-наставник» </vt:lpstr>
      <vt:lpstr>Основания для присвоения категории «педагог-методист» и «педагог-наставник» </vt:lpstr>
      <vt:lpstr>Аттестация проводится В СЛЕДУЮЩИХ СЛУЧАЯХ </vt:lpstr>
      <vt:lpstr>Для чего внесли изменения  в порядок  аттестации </vt:lpstr>
      <vt:lpstr>Участие в процедуре аттестации и оплата труда педагога </vt:lpstr>
      <vt:lpstr>Кто может отказаться от аттестации </vt:lpstr>
      <vt:lpstr>Если педагог не прошел аттестацию (на соответствие) </vt:lpstr>
      <vt:lpstr>ЗАКЛЮЧЕНИЕ</vt:lpstr>
      <vt:lpstr>Материал составлен  на основе источников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аттестации   с1 сентября  2023 года</dc:title>
  <dc:creator>user</dc:creator>
  <cp:lastModifiedBy>User2</cp:lastModifiedBy>
  <cp:revision>17</cp:revision>
  <dcterms:created xsi:type="dcterms:W3CDTF">2023-10-25T04:02:06Z</dcterms:created>
  <dcterms:modified xsi:type="dcterms:W3CDTF">2023-10-30T02:23:01Z</dcterms:modified>
</cp:coreProperties>
</file>