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88" r:id="rId5"/>
    <p:sldId id="289" r:id="rId6"/>
    <p:sldId id="258" r:id="rId7"/>
    <p:sldId id="275" r:id="rId8"/>
    <p:sldId id="274" r:id="rId9"/>
    <p:sldId id="28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3399"/>
    <a:srgbClr val="001C74"/>
    <a:srgbClr val="990000"/>
    <a:srgbClr val="FF0000"/>
    <a:srgbClr val="000000"/>
    <a:srgbClr val="045C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63" autoAdjust="0"/>
    <p:restoredTop sz="94514" autoAdjust="0"/>
  </p:normalViewPr>
  <p:slideViewPr>
    <p:cSldViewPr>
      <p:cViewPr varScale="1">
        <p:scale>
          <a:sx n="69" d="100"/>
          <a:sy n="69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54382-EDE7-483A-89EB-C6315B1E21FA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1552D-43E2-4697-A056-9FCDCF706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372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1552D-43E2-4697-A056-9FCDCF70665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52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45DF-6AB6-4370-80AF-D8773B6F28F6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2AA-D8DC-41E1-9D3B-549B0A67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C2E5-DCE0-468E-AD34-5DF3BCA035D2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815-F74F-4FAD-B2A8-AD84C3D7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094C-D64A-4092-AF9C-61042151B9F9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3AE-21D5-4312-B4C2-037FAE3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68D-6333-4C5E-86A5-0D27C2E74626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5C1B-BB08-4EFF-ABDC-4ECF65E6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A2E6-30AE-4C97-ABBE-FE9D7794D69E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B00-DC5E-444F-8532-7AE0A8B1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0D48-211C-4FA1-8DBC-5EEDA756D6DE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7CC-BA0C-4CF5-8D37-5B05D60CC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6AA-CB4A-483D-93AD-AD12C069B8D3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634-3AA6-4B81-A347-CC2A4EA6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3F7-D68D-4CC9-BCAF-77845849E8C6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A1E-D991-451B-8CDC-925B840B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335-7297-4348-AF91-48138C186511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266-839E-407E-8417-5437ADBE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1749-9DEE-4263-A89D-E3872561BCA5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5578-3303-4F07-9AE7-5061C529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7E5-4140-44C7-8426-AA6C797212BF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F14-ED8F-4959-86D5-1D3CBF64A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18829-53DF-4DFF-A4A8-6B9004AC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7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331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1928792" y="265093"/>
            <a:ext cx="640042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портфолио</a:t>
            </a:r>
          </a:p>
        </p:txBody>
      </p:sp>
      <p:pic>
        <p:nvPicPr>
          <p:cNvPr id="13316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1" y="3849688"/>
            <a:ext cx="39290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611561" y="1700215"/>
            <a:ext cx="79208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Воспитателя </a:t>
            </a:r>
          </a:p>
          <a:p>
            <a:pPr algn="ctr"/>
            <a:r>
              <a:rPr lang="ru-RU" sz="4400" b="1" dirty="0" err="1" smtClean="0">
                <a:solidFill>
                  <a:srgbClr val="045C04"/>
                </a:solidFill>
                <a:latin typeface="Monotype Corsiva" pitchFamily="66" charset="0"/>
              </a:rPr>
              <a:t>Качан</a:t>
            </a:r>
            <a:r>
              <a:rPr lang="ru-RU" sz="4400" b="1" dirty="0" smtClean="0">
                <a:solidFill>
                  <a:srgbClr val="045C04"/>
                </a:solidFill>
                <a:latin typeface="Monotype Corsiva" pitchFamily="66" charset="0"/>
              </a:rPr>
              <a:t> </a:t>
            </a:r>
            <a:endParaRPr lang="ru-RU" sz="4400" b="1" dirty="0">
              <a:solidFill>
                <a:srgbClr val="045C04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err="1" smtClean="0">
                <a:solidFill>
                  <a:srgbClr val="045C04"/>
                </a:solidFill>
                <a:latin typeface="Monotype Corsiva" pitchFamily="66" charset="0"/>
              </a:rPr>
              <a:t>Ульяна</a:t>
            </a:r>
            <a:r>
              <a:rPr lang="ru-RU" sz="4400" b="1" dirty="0" smtClean="0">
                <a:solidFill>
                  <a:srgbClr val="045C04"/>
                </a:solidFill>
                <a:latin typeface="Monotype Corsiva" pitchFamily="66" charset="0"/>
              </a:rPr>
              <a:t> Сергеевна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800" dirty="0">
              <a:solidFill>
                <a:srgbClr val="001C74"/>
              </a:solidFill>
              <a:latin typeface="Verdana" pitchFamily="34" charset="0"/>
            </a:endParaRPr>
          </a:p>
          <a:p>
            <a:pPr algn="ctr"/>
            <a:r>
              <a:rPr lang="ru-RU" sz="2800" dirty="0">
                <a:solidFill>
                  <a:srgbClr val="001C74"/>
                </a:solidFill>
                <a:latin typeface="Verdana" pitchFamily="34" charset="0"/>
              </a:rPr>
              <a:t>                  «Детский сад «Брусничка»</a:t>
            </a:r>
          </a:p>
        </p:txBody>
      </p:sp>
    </p:spTree>
  </p:cSld>
  <p:clrMapOvr>
    <a:masterClrMapping/>
  </p:clrMapOvr>
  <p:transition advClick="0" advTm="7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4338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1438" y="2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785937" y="785814"/>
            <a:ext cx="5429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Общие сведения</a:t>
            </a: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4349949" y="1903537"/>
            <a:ext cx="4248347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err="1" smtClean="0">
                <a:solidFill>
                  <a:srgbClr val="000099"/>
                </a:solidFill>
                <a:latin typeface="Monotype Corsiva" pitchFamily="66" charset="0"/>
                <a:cs typeface="Microsoft Sans Serif" panose="020B0604020202020204" pitchFamily="34" charset="0"/>
              </a:rPr>
              <a:t>Качан</a:t>
            </a:r>
            <a:r>
              <a:rPr lang="ru-RU" sz="3600" b="1" u="sng" dirty="0" smtClean="0">
                <a:solidFill>
                  <a:srgbClr val="000099"/>
                </a:solidFill>
                <a:latin typeface="Monotype Corsiva" pitchFamily="66" charset="0"/>
                <a:cs typeface="Microsoft Sans Serif" panose="020B0604020202020204" pitchFamily="34" charset="0"/>
              </a:rPr>
              <a:t> </a:t>
            </a:r>
            <a:r>
              <a:rPr lang="ru-RU" sz="3600" b="1" u="sng" dirty="0" err="1" smtClean="0">
                <a:solidFill>
                  <a:srgbClr val="000099"/>
                </a:solidFill>
                <a:latin typeface="Monotype Corsiva" pitchFamily="66" charset="0"/>
                <a:cs typeface="Microsoft Sans Serif" panose="020B0604020202020204" pitchFamily="34" charset="0"/>
              </a:rPr>
              <a:t>Ульяна</a:t>
            </a:r>
            <a:r>
              <a:rPr lang="ru-RU" sz="3600" b="1" u="sng" dirty="0" smtClean="0">
                <a:solidFill>
                  <a:srgbClr val="000099"/>
                </a:solidFill>
                <a:latin typeface="Monotype Corsiva" pitchFamily="66" charset="0"/>
                <a:cs typeface="Microsoft Sans Serif" panose="020B0604020202020204" pitchFamily="34" charset="0"/>
              </a:rPr>
              <a:t> Сергеевна</a:t>
            </a:r>
            <a:endParaRPr lang="ru-RU" sz="2400" b="1" u="sng" dirty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sz="2800" b="1" u="sng" dirty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Общий стаж работы - </a:t>
            </a:r>
          </a:p>
          <a:p>
            <a:r>
              <a:rPr lang="ru-RU" sz="2400" b="1" u="sng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10 </a:t>
            </a:r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года</a:t>
            </a:r>
            <a:b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2400" b="1" u="sng" dirty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Педагогический стаж –</a:t>
            </a:r>
          </a:p>
          <a:p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400" b="1" u="sng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 </a:t>
            </a:r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года</a:t>
            </a:r>
            <a:b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2400" b="1" u="sng" dirty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 </a:t>
            </a:r>
          </a:p>
        </p:txBody>
      </p:sp>
      <p:pic>
        <p:nvPicPr>
          <p:cNvPr id="6" name="Рисунок 5" descr="IMG-20231016-WA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500174"/>
            <a:ext cx="2931619" cy="3904758"/>
          </a:xfrm>
          <a:prstGeom prst="rect">
            <a:avLst/>
          </a:prstGeom>
        </p:spPr>
      </p:pic>
    </p:spTree>
  </p:cSld>
  <p:clrMapOvr>
    <a:masterClrMapping/>
  </p:clrMapOvr>
  <p:transition advClick="0" advTm="7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475656" y="620714"/>
            <a:ext cx="6408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Профессиональная карта</a:t>
            </a:r>
          </a:p>
        </p:txBody>
      </p:sp>
      <p:pic>
        <p:nvPicPr>
          <p:cNvPr id="8" name="Рисунок 7" descr="IMG_20231016_1408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214422"/>
            <a:ext cx="6429388" cy="4607844"/>
          </a:xfrm>
          <a:prstGeom prst="rect">
            <a:avLst/>
          </a:prstGeom>
        </p:spPr>
      </p:pic>
    </p:spTree>
  </p:cSld>
  <p:clrMapOvr>
    <a:masterClrMapping/>
  </p:clrMapOvr>
  <p:transition advClick="0" advTm="7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31914" y="692150"/>
            <a:ext cx="640873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Повышение квалификации:</a:t>
            </a:r>
          </a:p>
          <a:p>
            <a:pPr algn="ctr"/>
            <a:endParaRPr lang="ru-RU" sz="3600" b="1" dirty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ru-RU" sz="1600" dirty="0"/>
              <a:t>-Удостоверение от 25.04.2021. «Профилактика гриппа и острых респираторных инфекций, в том числе новой </a:t>
            </a:r>
            <a:r>
              <a:rPr lang="ru-RU" sz="1600" dirty="0" err="1"/>
              <a:t>короновирусной</a:t>
            </a:r>
            <a:r>
              <a:rPr lang="ru-RU" sz="1600" dirty="0"/>
              <a:t> инфекции (COVID-19)» 36 ч. 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-Удостоверение от 25.04.2021 «Обеспечение санитарно-эпидемиологических требований к образовательным организациям согласно СП 2.4.3648-20» 36 ч.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 -Удостоверение от 25.04.2021 «Навыки оказания первой помощи в образовательных организациях» 36 ч.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-Сертификат от 25.04.2021г. Слушатель всероссийского вебинара « Развивающая предметно-пространственная среда для новых форм работы с детьми по ФГОС ДО» 2 часа.</a:t>
            </a:r>
          </a:p>
          <a:p>
            <a:pPr algn="just"/>
            <a:r>
              <a:rPr lang="ru-RU" sz="1600" b="1" i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434033557"/>
      </p:ext>
    </p:extLst>
  </p:cSld>
  <p:clrMapOvr>
    <a:masterClrMapping/>
  </p:clrMapOvr>
  <p:transition advClick="0" advTm="7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05335" y="-231105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31914" y="692150"/>
            <a:ext cx="640873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Повышение квалификации:</a:t>
            </a:r>
          </a:p>
          <a:p>
            <a:pPr algn="ctr"/>
            <a:endParaRPr lang="ru-RU" sz="3600" b="1" dirty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ru-RU" sz="1600" b="1" i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DBEE366-EC80-489E-B2E6-210F3231F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5425"/>
            <a:ext cx="1691479" cy="25576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286877B-A265-4CA7-96E2-9E35F50AD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32" y="1325128"/>
            <a:ext cx="1740048" cy="2462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597EAD2-7485-4D95-A1D0-A4A6AB6890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25" y="3634500"/>
            <a:ext cx="1766330" cy="24993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F75A42A-CE11-4CBC-B246-FFBDD15B58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667" y="3634500"/>
            <a:ext cx="1766330" cy="2499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1510566"/>
      </p:ext>
    </p:extLst>
  </p:cSld>
  <p:clrMapOvr>
    <a:masterClrMapping/>
  </p:clrMapOvr>
  <p:transition advClick="0" advTm="7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31914" y="692150"/>
            <a:ext cx="640873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Педагогическое кредо</a:t>
            </a:r>
          </a:p>
          <a:p>
            <a:pPr algn="ctr"/>
            <a:endParaRPr lang="ru-RU" sz="3600" dirty="0">
              <a:latin typeface="Monotype Corsiva" panose="03010101010201010101" pitchFamily="66" charset="0"/>
            </a:endParaRPr>
          </a:p>
          <a:p>
            <a:pPr algn="ctr"/>
            <a:r>
              <a:rPr lang="ru-RU" sz="3600" b="1" dirty="0">
                <a:solidFill>
                  <a:srgbClr val="003399"/>
                </a:solidFill>
                <a:latin typeface="Monotype Corsiva" panose="03010101010201010101" pitchFamily="66" charset="0"/>
              </a:rPr>
              <a:t>«Нравится нам это или нет, но ребенок, с</a:t>
            </a:r>
          </a:p>
          <a:p>
            <a:pPr algn="ctr"/>
            <a:r>
              <a:rPr lang="ru-RU" sz="3600" b="1" dirty="0">
                <a:solidFill>
                  <a:srgbClr val="003399"/>
                </a:solidFill>
                <a:latin typeface="Monotype Corsiva" panose="03010101010201010101" pitchFamily="66" charset="0"/>
              </a:rPr>
              <a:t>которым труднее всего управиться,</a:t>
            </a:r>
          </a:p>
          <a:p>
            <a:pPr algn="ctr"/>
            <a:r>
              <a:rPr lang="ru-RU" sz="3600" b="1" dirty="0">
                <a:solidFill>
                  <a:srgbClr val="003399"/>
                </a:solidFill>
                <a:latin typeface="Monotype Corsiva" panose="03010101010201010101" pitchFamily="66" charset="0"/>
              </a:rPr>
              <a:t>-именно тот, которым впоследствии мы больше всего гордимся»</a:t>
            </a:r>
            <a:r>
              <a:rPr lang="ru-RU" sz="3600" b="1" i="1" dirty="0">
                <a:solidFill>
                  <a:srgbClr val="003399"/>
                </a:solidFill>
                <a:latin typeface="Monotype Corsiva" panose="03010101010201010101" pitchFamily="66" charset="0"/>
              </a:rPr>
              <a:t> </a:t>
            </a:r>
          </a:p>
          <a:p>
            <a:pPr algn="r"/>
            <a:endParaRPr lang="ru-RU" sz="2400" b="1" i="1" dirty="0">
              <a:solidFill>
                <a:srgbClr val="C00000"/>
              </a:solidFill>
            </a:endParaRPr>
          </a:p>
          <a:p>
            <a:pPr algn="r"/>
            <a:r>
              <a:rPr lang="ru-RU" sz="2400" b="1" i="1" dirty="0">
                <a:solidFill>
                  <a:srgbClr val="C00000"/>
                </a:solidFill>
              </a:rPr>
              <a:t>(Миньон </a:t>
            </a:r>
            <a:r>
              <a:rPr lang="ru-RU" sz="2400" b="1" i="1" dirty="0" err="1">
                <a:solidFill>
                  <a:srgbClr val="C00000"/>
                </a:solidFill>
              </a:rPr>
              <a:t>Маклофлин</a:t>
            </a:r>
            <a:r>
              <a:rPr lang="ru-RU" sz="2400" b="1" i="1" dirty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ransition advClick="0" advTm="7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475656" y="620714"/>
            <a:ext cx="64087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Личностные характеристики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ru-RU" sz="2800" i="1" u="sng" dirty="0">
              <a:solidFill>
                <a:srgbClr val="99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Ответственность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Отзывчивость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Находчивость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Самокритичность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 Работоспособность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Сострадание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Тактичность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Умение ладить с людьми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Энтузиазм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 Целеустремленность </a:t>
            </a:r>
          </a:p>
          <a:p>
            <a:pPr algn="ctr"/>
            <a:endParaRPr lang="ru-RU" sz="4000" b="1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486193"/>
      </p:ext>
    </p:extLst>
  </p:cSld>
  <p:clrMapOvr>
    <a:masterClrMapping/>
  </p:clrMapOvr>
  <p:transition advClick="0" advTm="7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7" name="Text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31640" y="673604"/>
            <a:ext cx="648072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Использование  информационно-коммуникационных технологий (ИКТ) профессиональной деятельности</a:t>
            </a:r>
            <a:r>
              <a:rPr lang="ru-RU" sz="2800" dirty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копии интернет - страниц, используемых сайтов:</a:t>
            </a:r>
            <a:b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</a:t>
            </a:r>
            <a:r>
              <a:rPr lang="en-US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MAAM.RU/., nsportal.ru,</a:t>
            </a: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</a:t>
            </a:r>
            <a:b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</a:t>
            </a:r>
            <a:r>
              <a:rPr lang="en-US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pedsovet.su, pedsovet.org/;</a:t>
            </a:r>
            <a:br>
              <a:rPr lang="en-US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Официальный сайт детского сада «Брусничка»</a:t>
            </a:r>
            <a:b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2659723"/>
      </p:ext>
    </p:extLst>
  </p:cSld>
  <p:clrMapOvr>
    <a:masterClrMapping/>
  </p:clrMapOvr>
  <p:transition advClick="0" advTm="7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672" y="-9252"/>
            <a:ext cx="9144000" cy="6858000"/>
          </a:xfrm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04856" cy="5616624"/>
          </a:xfrm>
        </p:spPr>
        <p:txBody>
          <a:bodyPr/>
          <a:lstStyle/>
          <a:p>
            <a:pPr algn="l" eaLnBrk="1" hangingPunct="1"/>
            <a: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b="1" dirty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Глоссарий</a:t>
            </a:r>
            <a: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Педагогическая технология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процесса.</a:t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   </a:t>
            </a:r>
            <a:r>
              <a:rPr lang="ru-RU" sz="1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Педагогическая компетентность-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совокупность профессиональных и личностных качеств, необходимых для успешной педагогической деятельности. Развитие профессиональной компетентности – это развитие творческой индивидуальности, восприимчивости к педагогическим инновациям, способностей адаптироваться в меняющейся педагогической среде.</a:t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   </a:t>
            </a:r>
            <a:r>
              <a:rPr lang="ru-RU" sz="1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Личностно-ориентированное обучение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— </a:t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это такое обучение, где во главу угла ставится личность ребенка, </a:t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ее самобытность, </a:t>
            </a:r>
            <a:r>
              <a:rPr lang="ru-RU" sz="1800" dirty="0" err="1">
                <a:solidFill>
                  <a:srgbClr val="7030A0"/>
                </a:solidFill>
                <a:latin typeface="Constantia" panose="02030602050306030303" pitchFamily="18" charset="0"/>
              </a:rPr>
              <a:t>самоценность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, субъектный опыт каждого сначала раскрывается, а затем согласовывается с содержанием образования. </a:t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2000" b="1" dirty="0">
                <a:solidFill>
                  <a:srgbClr val="003399"/>
                </a:solidFill>
                <a:latin typeface="Constantia" panose="02030602050306030303" pitchFamily="18" charset="0"/>
              </a:rPr>
              <a:t/>
            </a:r>
            <a:br>
              <a:rPr lang="ru-RU" sz="2000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r>
              <a:rPr lang="ru-RU" sz="1800" b="1" dirty="0">
                <a:solidFill>
                  <a:srgbClr val="003399"/>
                </a:solidFill>
                <a:latin typeface="Constantia" panose="02030602050306030303" pitchFamily="18" charset="0"/>
              </a:rPr>
              <a:t>  </a:t>
            </a:r>
            <a:br>
              <a:rPr lang="ru-RU" sz="1800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endParaRPr lang="ru-RU" sz="1800" b="1" dirty="0">
              <a:solidFill>
                <a:srgbClr val="003399"/>
              </a:solidFill>
              <a:latin typeface="Constantia" panose="0203060205030603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79513" y="733426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009455028"/>
      </p:ext>
    </p:extLst>
  </p:cSld>
  <p:clrMapOvr>
    <a:masterClrMapping/>
  </p:clrMapOvr>
  <p:transition advClick="0" advTm="7000">
    <p:rand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178</Words>
  <Application>Microsoft Office PowerPoint</Application>
  <PresentationFormat>Экран (4:3)</PresentationFormat>
  <Paragraphs>57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Использование  информационно-коммуникационных технологий (ИКТ) профессиональной деятельности  копии интернет - страниц, используемых сайтов:     MAAM.RU/., nsportal.ru,           pedsovet.su, pedsovet.org/;  Официальный сайт детского сада «Брусничка»  </vt:lpstr>
      <vt:lpstr> Глоссарий  Педагогическая технология 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процесса.     Педагогическая компетентность- совокупность профессиональных и личностных качеств, необходимых для успешной педагогической деятельности. Развитие профессиональной компетентности – это развитие творческой индивидуальности, восприимчивости к педагогическим инновациям, способностей адаптироваться в меняющейся педагогической среде.     Личностно-ориентированное обучение —  это такое обучение, где во главу угла ставится личность ребенка,  ее самобытность, самоценность, субъектный опыт каждого сначала раскрывается, а затем согласовывается с содержанием образования.      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</cp:revision>
  <dcterms:created xsi:type="dcterms:W3CDTF">2011-07-28T08:26:20Z</dcterms:created>
  <dcterms:modified xsi:type="dcterms:W3CDTF">2023-10-16T07:29:46Z</dcterms:modified>
</cp:coreProperties>
</file>