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0" r:id="rId4"/>
    <p:sldId id="288" r:id="rId5"/>
    <p:sldId id="289" r:id="rId6"/>
    <p:sldId id="258" r:id="rId7"/>
    <p:sldId id="275" r:id="rId8"/>
    <p:sldId id="274" r:id="rId9"/>
    <p:sldId id="28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3399"/>
    <a:srgbClr val="001C74"/>
    <a:srgbClr val="990000"/>
    <a:srgbClr val="FF0000"/>
    <a:srgbClr val="000000"/>
    <a:srgbClr val="045C0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63" autoAdjust="0"/>
    <p:restoredTop sz="94514" autoAdjust="0"/>
  </p:normalViewPr>
  <p:slideViewPr>
    <p:cSldViewPr>
      <p:cViewPr varScale="1">
        <p:scale>
          <a:sx n="69" d="100"/>
          <a:sy n="69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54382-EDE7-483A-89EB-C6315B1E21F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1552D-43E2-4697-A056-9FCDCF706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3723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1552D-43E2-4697-A056-9FCDCF70665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2520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B45DF-6AB6-4370-80AF-D8773B6F28F6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BD2AA-D8DC-41E1-9D3B-549B0A677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C2E5-DCE0-468E-AD34-5DF3BCA035D2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18815-F74F-4FAD-B2A8-AD84C3D7A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4094C-D64A-4092-AF9C-61042151B9F9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23AE-21D5-4312-B4C2-037FAE3AE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3A68D-6333-4C5E-86A5-0D27C2E74626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5C1B-BB08-4EFF-ABDC-4ECF65E68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A2E6-30AE-4C97-ABBE-FE9D7794D69E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53B00-DC5E-444F-8532-7AE0A8B1B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0D48-211C-4FA1-8DBC-5EEDA756D6DE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97CC-BA0C-4CF5-8D37-5B05D60CC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496AA-CB4A-483D-93AD-AD12C069B8D3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634-3AA6-4B81-A347-CC2A4EA61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53F7-D68D-4CC9-BCAF-77845849E8C6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5A1E-D991-451B-8CDC-925B840BF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DE335-7297-4348-AF91-48138C186511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75266-839E-407E-8417-5437ADBE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1749-9DEE-4263-A89D-E3872561BCA5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85578-3303-4F07-9AE7-5061C529F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877E5-4140-44C7-8426-AA6C797212BF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28F14-ED8F-4959-86D5-1D3CBF64A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16F60-555F-4D5B-8A6E-CB4721367D02}" type="datetimeFigureOut">
              <a:rPr lang="ru-RU"/>
              <a:pPr>
                <a:defRPr/>
              </a:pPr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518829-53DF-4DFF-A4A8-6B9004AC0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7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331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1928792" y="265093"/>
            <a:ext cx="640042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портфолио</a:t>
            </a:r>
          </a:p>
        </p:txBody>
      </p:sp>
      <p:pic>
        <p:nvPicPr>
          <p:cNvPr id="13316" name="Picture 3" descr="C:\Documents and Settings\Кирилл\Рабочий стол\МАМА\анимация\07acdff8d19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1" y="3849688"/>
            <a:ext cx="3929063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611561" y="1700215"/>
            <a:ext cx="792088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Воспитателя </a:t>
            </a:r>
          </a:p>
          <a:p>
            <a:pPr algn="ctr"/>
            <a:r>
              <a:rPr lang="ru-RU" sz="4400" b="1" dirty="0" err="1" smtClean="0">
                <a:solidFill>
                  <a:srgbClr val="045C04"/>
                </a:solidFill>
                <a:latin typeface="Monotype Corsiva" pitchFamily="66" charset="0"/>
              </a:rPr>
              <a:t>Качан</a:t>
            </a:r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 </a:t>
            </a:r>
            <a:endParaRPr lang="ru-RU" sz="4400" b="1" dirty="0">
              <a:solidFill>
                <a:srgbClr val="045C04"/>
              </a:solidFill>
              <a:latin typeface="Monotype Corsiva" pitchFamily="66" charset="0"/>
            </a:endParaRPr>
          </a:p>
          <a:p>
            <a:pPr algn="ctr"/>
            <a:r>
              <a:rPr lang="ru-RU" sz="4400" b="1" dirty="0" err="1" smtClean="0">
                <a:solidFill>
                  <a:srgbClr val="045C04"/>
                </a:solidFill>
                <a:latin typeface="Monotype Corsiva" pitchFamily="66" charset="0"/>
              </a:rPr>
              <a:t>Ульяна</a:t>
            </a:r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 Сергеевна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800" dirty="0">
              <a:solidFill>
                <a:srgbClr val="001C74"/>
              </a:solidFill>
              <a:latin typeface="Verdana" pitchFamily="34" charset="0"/>
            </a:endParaRPr>
          </a:p>
          <a:p>
            <a:pPr algn="ctr"/>
            <a:r>
              <a:rPr lang="ru-RU" sz="2800" dirty="0">
                <a:solidFill>
                  <a:srgbClr val="001C74"/>
                </a:solidFill>
                <a:latin typeface="Verdana" pitchFamily="34" charset="0"/>
              </a:rPr>
              <a:t>                  «Детский сад «Брусничка»</a:t>
            </a:r>
          </a:p>
        </p:txBody>
      </p:sp>
    </p:spTree>
  </p:cSld>
  <p:clrMapOvr>
    <a:masterClrMapping/>
  </p:clrMapOvr>
  <p:transition advClick="0" advTm="7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4338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71438" y="2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785937" y="785814"/>
            <a:ext cx="54292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Общие сведения</a:t>
            </a:r>
          </a:p>
        </p:txBody>
      </p:sp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4349949" y="1903537"/>
            <a:ext cx="4248347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err="1" smtClean="0">
                <a:solidFill>
                  <a:srgbClr val="000099"/>
                </a:solidFill>
                <a:latin typeface="Monotype Corsiva" pitchFamily="66" charset="0"/>
                <a:cs typeface="Microsoft Sans Serif" panose="020B0604020202020204" pitchFamily="34" charset="0"/>
              </a:rPr>
              <a:t>Качан</a:t>
            </a:r>
            <a:r>
              <a:rPr lang="ru-RU" sz="3600" b="1" u="sng" dirty="0" smtClean="0">
                <a:solidFill>
                  <a:srgbClr val="000099"/>
                </a:solidFill>
                <a:latin typeface="Monotype Corsiva" pitchFamily="66" charset="0"/>
                <a:cs typeface="Microsoft Sans Serif" panose="020B0604020202020204" pitchFamily="34" charset="0"/>
              </a:rPr>
              <a:t> </a:t>
            </a:r>
            <a:r>
              <a:rPr lang="ru-RU" sz="3600" b="1" u="sng" dirty="0" err="1" smtClean="0">
                <a:solidFill>
                  <a:srgbClr val="000099"/>
                </a:solidFill>
                <a:latin typeface="Monotype Corsiva" pitchFamily="66" charset="0"/>
                <a:cs typeface="Microsoft Sans Serif" panose="020B0604020202020204" pitchFamily="34" charset="0"/>
              </a:rPr>
              <a:t>Ульяна</a:t>
            </a:r>
            <a:r>
              <a:rPr lang="ru-RU" sz="3600" b="1" u="sng" dirty="0" smtClean="0">
                <a:solidFill>
                  <a:srgbClr val="000099"/>
                </a:solidFill>
                <a:latin typeface="Monotype Corsiva" pitchFamily="66" charset="0"/>
                <a:cs typeface="Microsoft Sans Serif" panose="020B0604020202020204" pitchFamily="34" charset="0"/>
              </a:rPr>
              <a:t> Сергеевна</a:t>
            </a:r>
            <a:endParaRPr lang="ru-RU" sz="24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ru-RU" sz="28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Общий стаж работы - </a:t>
            </a: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10 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года</a:t>
            </a:r>
            <a:b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Педагогический стаж –</a:t>
            </a:r>
          </a:p>
          <a:p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3 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года</a:t>
            </a:r>
            <a:b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 </a:t>
            </a:r>
          </a:p>
        </p:txBody>
      </p:sp>
      <p:pic>
        <p:nvPicPr>
          <p:cNvPr id="6" name="Рисунок 5" descr="IMG-20231016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500174"/>
            <a:ext cx="2931619" cy="3904758"/>
          </a:xfrm>
          <a:prstGeom prst="rect">
            <a:avLst/>
          </a:prstGeom>
        </p:spPr>
      </p:pic>
    </p:spTree>
  </p:cSld>
  <p:clrMapOvr>
    <a:masterClrMapping/>
  </p:clrMapOvr>
  <p:transition advClick="0" advTm="7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44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Профессиональная карта</a:t>
            </a:r>
          </a:p>
        </p:txBody>
      </p:sp>
      <p:pic>
        <p:nvPicPr>
          <p:cNvPr id="8" name="Рисунок 7" descr="IMG_20231016_1408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1214422"/>
            <a:ext cx="6429388" cy="4607844"/>
          </a:xfrm>
          <a:prstGeom prst="rect">
            <a:avLst/>
          </a:prstGeom>
        </p:spPr>
      </p:pic>
    </p:spTree>
  </p:cSld>
  <p:clrMapOvr>
    <a:masterClrMapping/>
  </p:clrMapOvr>
  <p:transition advClick="0" advTm="7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5362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331914" y="692150"/>
            <a:ext cx="640873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Повышение квалификации:</a:t>
            </a:r>
          </a:p>
          <a:p>
            <a:pPr algn="ctr"/>
            <a:endParaRPr lang="ru-RU" sz="3600" b="1" dirty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r>
              <a:rPr lang="ru-RU" sz="1600" dirty="0"/>
              <a:t>-Удостоверение от 25.04.2021. «Профилактика гриппа и острых респираторных инфекций, в том числе новой </a:t>
            </a:r>
            <a:r>
              <a:rPr lang="ru-RU" sz="1600" dirty="0" err="1"/>
              <a:t>короновирусной</a:t>
            </a:r>
            <a:r>
              <a:rPr lang="ru-RU" sz="1600" dirty="0"/>
              <a:t> инфекции (COVID-19)» 36 ч.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-Удостоверение от 25.04.2021 «Обеспечение санитарно-эпидемиологических требований к образовательным организациям согласно СП 2.4.3648-20» 36 ч.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 -Удостоверение от 25.04.2021 «Навыки оказания первой помощи в образовательных организациях» 36 ч.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-Сертификат от 25.04.2021г. Слушатель всероссийского вебинара « Развивающая предметно-пространственная среда для новых форм работы с детьми по ФГОС ДО» 2 часа.</a:t>
            </a:r>
          </a:p>
          <a:p>
            <a:pPr algn="just"/>
            <a:r>
              <a:rPr lang="ru-RU" sz="1600" b="1" i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434033557"/>
      </p:ext>
    </p:extLst>
  </p:cSld>
  <p:clrMapOvr>
    <a:masterClrMapping/>
  </p:clrMapOvr>
  <p:transition advClick="0" advTm="7000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5362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05335" y="-231105"/>
            <a:ext cx="9144000" cy="6858000"/>
          </a:xfrm>
          <a:noFill/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331914" y="692150"/>
            <a:ext cx="640873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Повышение квалификации:</a:t>
            </a:r>
          </a:p>
          <a:p>
            <a:pPr algn="ctr"/>
            <a:endParaRPr lang="ru-RU" sz="3600" b="1" dirty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r>
              <a:rPr lang="ru-RU" sz="1600" b="1" i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DBEE366-EC80-489E-B2E6-210F3231F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5425"/>
            <a:ext cx="1691479" cy="25576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286877B-A265-4CA7-96E2-9E35F50AD0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32" y="1325128"/>
            <a:ext cx="1740048" cy="24621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597EAD2-7485-4D95-A1D0-A4A6AB6890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725" y="3634500"/>
            <a:ext cx="1766330" cy="24993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F75A42A-CE11-4CBC-B246-FFBDD15B5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667" y="3634500"/>
            <a:ext cx="1766330" cy="24993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1510566"/>
      </p:ext>
    </p:extLst>
  </p:cSld>
  <p:clrMapOvr>
    <a:masterClrMapping/>
  </p:clrMapOvr>
  <p:transition advClick="0" advTm="7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5362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331914" y="692150"/>
            <a:ext cx="64087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Педагогическое кредо</a:t>
            </a:r>
          </a:p>
          <a:p>
            <a:pPr algn="ctr"/>
            <a:endParaRPr lang="ru-RU" sz="3600" dirty="0"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«Нравится нам это или нет, но ребенок, с</a:t>
            </a:r>
          </a:p>
          <a:p>
            <a:pPr algn="ctr"/>
            <a:r>
              <a:rPr lang="ru-RU" sz="36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которым труднее всего управиться,</a:t>
            </a:r>
          </a:p>
          <a:p>
            <a:pPr algn="ctr"/>
            <a:r>
              <a:rPr lang="ru-RU" sz="36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-именно тот, которым впоследствии мы больше всего гордимся»</a:t>
            </a:r>
            <a:r>
              <a:rPr lang="ru-RU" sz="3600" b="1" i="1" dirty="0">
                <a:solidFill>
                  <a:srgbClr val="003399"/>
                </a:solidFill>
                <a:latin typeface="Monotype Corsiva" panose="03010101010201010101" pitchFamily="66" charset="0"/>
              </a:rPr>
              <a:t> </a:t>
            </a:r>
          </a:p>
          <a:p>
            <a:pPr algn="r"/>
            <a:endParaRPr lang="ru-RU" sz="2400" b="1" i="1" dirty="0">
              <a:solidFill>
                <a:srgbClr val="C00000"/>
              </a:solidFill>
            </a:endParaRPr>
          </a:p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(Миньон </a:t>
            </a:r>
            <a:r>
              <a:rPr lang="ru-RU" sz="2400" b="1" i="1" dirty="0" err="1">
                <a:solidFill>
                  <a:srgbClr val="C00000"/>
                </a:solidFill>
              </a:rPr>
              <a:t>Маклофлин</a:t>
            </a:r>
            <a:r>
              <a:rPr lang="ru-RU" sz="2400" b="1" i="1" dirty="0">
                <a:solidFill>
                  <a:srgbClr val="C00000"/>
                </a:solidFill>
              </a:rPr>
              <a:t>)</a:t>
            </a:r>
          </a:p>
        </p:txBody>
      </p:sp>
    </p:spTree>
  </p:cSld>
  <p:clrMapOvr>
    <a:masterClrMapping/>
  </p:clrMapOvr>
  <p:transition advClick="0" advTm="7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Личностные характеристики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ru-RU" sz="2800" i="1" u="sng" dirty="0">
              <a:solidFill>
                <a:srgbClr val="99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Ответственность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Отзывчивость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Находчивость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Самокритичность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Работоспособность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Сострадание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Тактичность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Умение ладить с людьми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Энтузиазм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Целеустремленность </a:t>
            </a:r>
          </a:p>
          <a:p>
            <a:pPr algn="ctr"/>
            <a:endParaRPr lang="ru-RU" sz="4000" b="1" dirty="0">
              <a:solidFill>
                <a:srgbClr val="0033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6486193"/>
      </p:ext>
    </p:extLst>
  </p:cSld>
  <p:clrMapOvr>
    <a:masterClrMapping/>
  </p:clrMapOvr>
  <p:transition advClick="0" advTm="7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7" name="TextBox 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31640" y="673604"/>
            <a:ext cx="648072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Использование  информационно-коммуникационных технологий (ИКТ) профессиональной деятельности</a:t>
            </a:r>
            <a:r>
              <a:rPr lang="ru-RU" sz="2800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копии интернет - страниц, используемых сайтов:</a:t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MAAM.RU/., nsportal.ru,</a:t>
            </a: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  </a:t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pedsovet.su, pedsovet.org/;</a:t>
            </a:r>
            <a:b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Официальный сайт детского сада «Брусничка»</a:t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200" dirty="0"/>
              <a:t/>
            </a:r>
            <a:br>
              <a:rPr lang="ru-RU" sz="3200" dirty="0"/>
            </a:br>
            <a:endParaRPr lang="ru-RU" sz="28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659723"/>
      </p:ext>
    </p:extLst>
  </p:cSld>
  <p:clrMapOvr>
    <a:masterClrMapping/>
  </p:clrMapOvr>
  <p:transition advClick="0" advTm="7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672" y="-9252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04856" cy="5616624"/>
          </a:xfrm>
        </p:spPr>
        <p:txBody>
          <a:bodyPr/>
          <a:lstStyle/>
          <a:p>
            <a:pPr algn="l" eaLnBrk="1" hangingPunct="1"/>
            <a:r>
              <a:rPr lang="ru-RU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Глоссарий</a:t>
            </a:r>
            <a:r>
              <a:rPr lang="ru-RU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технология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процесса.</a:t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компетентность-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среде.</a:t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Личностно-ориентированное обучение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— </a:t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это такое обучение, где во главу угла ставится личность ребенка, </a:t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ее самобытность, </a:t>
            </a:r>
            <a:r>
              <a:rPr lang="ru-RU" sz="1800" dirty="0" err="1">
                <a:solidFill>
                  <a:srgbClr val="7030A0"/>
                </a:solidFill>
                <a:latin typeface="Constantia" panose="02030602050306030303" pitchFamily="18" charset="0"/>
              </a:rPr>
              <a:t>самоценность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, субъектный опыт каждого сначала раскрывается, а затем согласовывается с содержанием образования. </a:t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2000" b="1" dirty="0">
                <a:solidFill>
                  <a:srgbClr val="003399"/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>
                <a:solidFill>
                  <a:srgbClr val="003399"/>
                </a:solidFill>
                <a:latin typeface="Constantia" panose="02030602050306030303" pitchFamily="18" charset="0"/>
              </a:rPr>
            </a:br>
            <a: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  <a:t>  </a:t>
            </a:r>
            <a:b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</a:br>
            <a:endParaRPr lang="ru-RU" sz="1800" b="1" dirty="0">
              <a:solidFill>
                <a:srgbClr val="003399"/>
              </a:solidFill>
              <a:latin typeface="Constantia" panose="02030602050306030303" pitchFamily="18" charset="0"/>
              <a:cs typeface="Microsoft Sans Serif" panose="020B0604020202020204" pitchFamily="34" charset="0"/>
            </a:endParaRP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79513" y="733426"/>
            <a:ext cx="85689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009455028"/>
      </p:ext>
    </p:extLst>
  </p:cSld>
  <p:clrMapOvr>
    <a:masterClrMapping/>
  </p:clrMapOvr>
  <p:transition advClick="0" advTm="7000">
    <p:rand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178</Words>
  <Application>Microsoft Office PowerPoint</Application>
  <PresentationFormat>Экран (4:3)</PresentationFormat>
  <Paragraphs>57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Использование  информационно-коммуникационных технологий (ИКТ) профессиональной деятельности  копии интернет - страниц, используемых сайтов:     MAAM.RU/., nsportal.ru,           pedsovet.su, pedsovet.org/;  Официальный сайт детского сада «Брусничка»  </vt:lpstr>
      <vt:lpstr> Глоссарий  Педагогическая технология 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процесса.     Педагогическая компетентность- 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среде.     Личностно-ориентированное обучение —  это такое обучение, где во главу угла ставится личность ребенка,  ее самобытность, самоценность, субъектный опыт каждого сначала раскрывается, а затем согласовывается с содержанием образования.      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55</cp:revision>
  <dcterms:created xsi:type="dcterms:W3CDTF">2011-07-28T08:26:20Z</dcterms:created>
  <dcterms:modified xsi:type="dcterms:W3CDTF">2023-10-16T07:29:46Z</dcterms:modified>
</cp:coreProperties>
</file>