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8">
  <p:sldMasterIdLst>
    <p:sldMasterId id="2147483648" r:id="rId1"/>
  </p:sldMasterIdLst>
  <p:sldIdLst>
    <p:sldId id="307" r:id="rId2"/>
    <p:sldId id="256" r:id="rId3"/>
    <p:sldId id="257" r:id="rId4"/>
    <p:sldId id="258" r:id="rId5"/>
    <p:sldId id="259" r:id="rId6"/>
    <p:sldId id="260" r:id="rId7"/>
    <p:sldId id="261" r:id="rId8"/>
    <p:sldId id="262"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3" r:id="rId46"/>
    <p:sldId id="300" r:id="rId47"/>
    <p:sldId id="301" r:id="rId48"/>
    <p:sldId id="306" r:id="rId4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2908" autoAdjust="0"/>
  </p:normalViewPr>
  <p:slideViewPr>
    <p:cSldViewPr>
      <p:cViewPr varScale="1">
        <p:scale>
          <a:sx n="62" d="100"/>
          <a:sy n="62" d="100"/>
        </p:scale>
        <p:origin x="-893" y="-77"/>
      </p:cViewPr>
      <p:guideLst>
        <p:guide orient="horz" pos="2160"/>
        <p:guide pos="2880"/>
      </p:guideLst>
    </p:cSldViewPr>
  </p:slideViewPr>
  <p:outlineViewPr>
    <p:cViewPr>
      <p:scale>
        <a:sx n="33" d="100"/>
        <a:sy n="33" d="100"/>
      </p:scale>
      <p:origin x="0" y="3883"/>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20.11.2021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20.11.2021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20.11.2021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20.11.2021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20.11.2021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20.11.2021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png"/><Relationship Id="rId7" Type="http://schemas.openxmlformats.org/officeDocument/2006/relationships/image" Target="../media/image45.jpe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42.png"/></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4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catherineasquithgallery.com/uploads/posts/2021-02/1613532884_10-p-fon-dlya-prezentatsii-muzikalnaya-tema-12.jpg"/>
          <p:cNvPicPr>
            <a:picLocks noChangeAspect="1" noChangeArrowheads="1"/>
          </p:cNvPicPr>
          <p:nvPr/>
        </p:nvPicPr>
        <p:blipFill>
          <a:blip r:embed="rId2" cstate="print"/>
          <a:srcRect/>
          <a:stretch>
            <a:fillRect/>
          </a:stretch>
        </p:blipFill>
        <p:spPr bwMode="auto">
          <a:xfrm>
            <a:off x="539552" y="188640"/>
            <a:ext cx="8352927" cy="6264695"/>
          </a:xfrm>
          <a:prstGeom prst="rect">
            <a:avLst/>
          </a:prstGeom>
          <a:noFill/>
        </p:spPr>
      </p:pic>
      <p:sp>
        <p:nvSpPr>
          <p:cNvPr id="2" name="Прямоугольник 1"/>
          <p:cNvSpPr/>
          <p:nvPr/>
        </p:nvSpPr>
        <p:spPr>
          <a:xfrm>
            <a:off x="467544" y="764704"/>
            <a:ext cx="8496944" cy="1384995"/>
          </a:xfrm>
          <a:prstGeom prst="rect">
            <a:avLst/>
          </a:prstGeom>
        </p:spPr>
        <p:txBody>
          <a:bodyPr wrap="square">
            <a:spAutoFit/>
          </a:bodyPr>
          <a:lstStyle/>
          <a:p>
            <a:pPr lvl="0" fontAlgn="base">
              <a:spcBef>
                <a:spcPct val="0"/>
              </a:spcBef>
              <a:spcAft>
                <a:spcPct val="0"/>
              </a:spcAft>
            </a:pPr>
            <a:r>
              <a:rPr lang="ru-RU" sz="2800" b="1" dirty="0" smtClean="0">
                <a:solidFill>
                  <a:srgbClr val="FF0000"/>
                </a:solidFill>
                <a:latin typeface="Times New Roman" pitchFamily="18" charset="0"/>
                <a:ea typeface="Calibri" pitchFamily="34" charset="0"/>
                <a:cs typeface="Times New Roman" pitchFamily="18" charset="0"/>
              </a:rPr>
              <a:t>Музыкально-дидактические игры </a:t>
            </a:r>
            <a:r>
              <a:rPr lang="ru-RU" sz="2800" b="1" dirty="0">
                <a:solidFill>
                  <a:srgbClr val="FF0000"/>
                </a:solidFill>
                <a:latin typeface="Times New Roman" pitchFamily="18" charset="0"/>
                <a:ea typeface="Calibri" pitchFamily="34" charset="0"/>
                <a:cs typeface="Times New Roman" pitchFamily="18" charset="0"/>
              </a:rPr>
              <a:t>для </a:t>
            </a:r>
            <a:r>
              <a:rPr lang="ru-RU" sz="2800" b="1" dirty="0" smtClean="0">
                <a:solidFill>
                  <a:srgbClr val="FF0000"/>
                </a:solidFill>
                <a:latin typeface="Times New Roman" pitchFamily="18" charset="0"/>
                <a:ea typeface="Calibri" pitchFamily="34" charset="0"/>
                <a:cs typeface="Times New Roman" pitchFamily="18" charset="0"/>
              </a:rPr>
              <a:t>детей  подготовительной </a:t>
            </a:r>
            <a:r>
              <a:rPr lang="ru-RU" sz="2800" b="1" dirty="0">
                <a:solidFill>
                  <a:srgbClr val="FF0000"/>
                </a:solidFill>
                <a:latin typeface="Times New Roman" pitchFamily="18" charset="0"/>
                <a:ea typeface="Calibri" pitchFamily="34" charset="0"/>
                <a:cs typeface="Times New Roman" pitchFamily="18" charset="0"/>
              </a:rPr>
              <a:t>группы </a:t>
            </a:r>
          </a:p>
          <a:p>
            <a:pPr lvl="0" fontAlgn="base">
              <a:spcBef>
                <a:spcPct val="0"/>
              </a:spcBef>
              <a:spcAft>
                <a:spcPct val="0"/>
              </a:spcAft>
            </a:pPr>
            <a:r>
              <a:rPr lang="ru-RU" sz="2800" b="1" dirty="0">
                <a:solidFill>
                  <a:srgbClr val="FF0000"/>
                </a:solidFill>
                <a:latin typeface="Times New Roman" pitchFamily="18" charset="0"/>
                <a:ea typeface="Calibri" pitchFamily="34" charset="0"/>
                <a:cs typeface="Times New Roman" pitchFamily="18" charset="0"/>
              </a:rPr>
              <a:t>по Программе «Детство»</a:t>
            </a:r>
            <a:endParaRPr lang="ru-RU" sz="2800" dirty="0">
              <a:solidFill>
                <a:srgbClr val="FF0000"/>
              </a:solidFill>
              <a:latin typeface="Times New Roman" pitchFamily="18" charset="0"/>
              <a:cs typeface="Times New Roman" pitchFamily="18" charset="0"/>
            </a:endParaRPr>
          </a:p>
        </p:txBody>
      </p:sp>
      <p:pic>
        <p:nvPicPr>
          <p:cNvPr id="1028" name="Picture 4" descr="https://xn--16-kmc.xn--80aafey1amqq.xn--d1acj3b/images/events/cover/228f53f3a4a5b59c358cb36ae13893e6_b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6782" y="2525526"/>
            <a:ext cx="5867706" cy="390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49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catherineasquithgallery.com/uploads/posts/2021-02/1613532884_10-p-fon-dlya-prezentatsii-muzikalnaya-tema-12.jpg"/>
          <p:cNvPicPr>
            <a:picLocks noChangeAspect="1" noChangeArrowheads="1"/>
          </p:cNvPicPr>
          <p:nvPr/>
        </p:nvPicPr>
        <p:blipFill>
          <a:blip r:embed="rId2" cstate="print"/>
          <a:srcRect/>
          <a:stretch>
            <a:fillRect/>
          </a:stretch>
        </p:blipFill>
        <p:spPr bwMode="auto">
          <a:xfrm>
            <a:off x="539552" y="188640"/>
            <a:ext cx="8352927" cy="6264695"/>
          </a:xfrm>
          <a:prstGeom prst="rect">
            <a:avLst/>
          </a:prstGeom>
          <a:noFill/>
        </p:spPr>
      </p:pic>
      <p:sp>
        <p:nvSpPr>
          <p:cNvPr id="23553" name="Rectangle 1"/>
          <p:cNvSpPr>
            <a:spLocks noChangeArrowheads="1"/>
          </p:cNvSpPr>
          <p:nvPr/>
        </p:nvSpPr>
        <p:spPr bwMode="auto">
          <a:xfrm>
            <a:off x="1763688" y="260648"/>
            <a:ext cx="4947252"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Игра для развития чувства ритма</a:t>
            </a:r>
            <a:endParaRPr kumimoji="0" lang="ru-RU" sz="24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«Угадай мелодию»</a:t>
            </a:r>
            <a:endParaRPr kumimoji="0" lang="ru-RU" sz="2400" b="0" i="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23554" name="Rectangle 2"/>
          <p:cNvSpPr>
            <a:spLocks noChangeArrowheads="1"/>
          </p:cNvSpPr>
          <p:nvPr/>
        </p:nvSpPr>
        <p:spPr bwMode="auto">
          <a:xfrm>
            <a:off x="1043608" y="1412776"/>
            <a:ext cx="72008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71463"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Цель: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развитие чувства ритма и ритмической памяти.</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71463"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Ход игры: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Педагог прохлопывает ритмический рисунок</a:t>
            </a:r>
          </a:p>
          <a:p>
            <a:pPr marL="0" marR="0" lvl="0" indent="271463"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фразы из любой знакомой детям песни. Дети повторяют за педагогом данную</a:t>
            </a:r>
          </a:p>
          <a:p>
            <a:pPr marL="0" marR="0" lvl="0" indent="271463"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фразу. </a:t>
            </a:r>
          </a:p>
          <a:p>
            <a:pPr marL="0" marR="0" lvl="0" indent="271463"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После повтора фразы дети должны узнать ее и назвать песню, частью которой </a:t>
            </a:r>
          </a:p>
          <a:p>
            <a:pPr marL="0" marR="0" lvl="0" indent="271463"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она является. </a:t>
            </a:r>
          </a:p>
          <a:p>
            <a:pPr marL="0" marR="0" lvl="0" indent="271463"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Для поддержания интереса к игре можно использовать ударные инструменты</a:t>
            </a:r>
          </a:p>
          <a:p>
            <a:pPr marL="0" marR="0" lvl="0" indent="271463"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(ложки, бубны, трещетки и т. д., </a:t>
            </a:r>
          </a:p>
          <a:p>
            <a:pPr marL="0" marR="0" lvl="0" indent="271463"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которые предлагаются детям-солистам для исполнения ритмического рисунка </a:t>
            </a:r>
          </a:p>
          <a:p>
            <a:pPr marL="0" marR="0" lvl="0" indent="271463"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той или иной фразы.</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catherineasquithgallery.com/uploads/posts/2021-02/1613532884_10-p-fon-dlya-prezentatsii-muzikalnaya-tema-12.jpg"/>
          <p:cNvPicPr>
            <a:picLocks noChangeAspect="1" noChangeArrowheads="1"/>
          </p:cNvPicPr>
          <p:nvPr/>
        </p:nvPicPr>
        <p:blipFill>
          <a:blip r:embed="rId2" cstate="print"/>
          <a:srcRect/>
          <a:stretch>
            <a:fillRect/>
          </a:stretch>
        </p:blipFill>
        <p:spPr bwMode="auto">
          <a:xfrm>
            <a:off x="539552" y="188640"/>
            <a:ext cx="8352927" cy="6264695"/>
          </a:xfrm>
          <a:prstGeom prst="rect">
            <a:avLst/>
          </a:prstGeom>
          <a:noFill/>
        </p:spPr>
      </p:pic>
      <p:sp>
        <p:nvSpPr>
          <p:cNvPr id="256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5603" name="Rectangle 3"/>
          <p:cNvSpPr>
            <a:spLocks noChangeArrowheads="1"/>
          </p:cNvSpPr>
          <p:nvPr/>
        </p:nvSpPr>
        <p:spPr bwMode="auto">
          <a:xfrm>
            <a:off x="776288" y="289352"/>
            <a:ext cx="4947252"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Игра для развития чувства ритма</a:t>
            </a:r>
            <a:endParaRPr kumimoji="0" lang="ru-RU" sz="24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«Долгие и короткие звуки»</a:t>
            </a:r>
            <a:endParaRPr kumimoji="0" lang="ru-RU" sz="2400" b="0" i="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25604" name="Rectangle 4"/>
          <p:cNvSpPr>
            <a:spLocks noChangeArrowheads="1"/>
          </p:cNvSpPr>
          <p:nvPr/>
        </p:nvSpPr>
        <p:spPr bwMode="auto">
          <a:xfrm>
            <a:off x="0" y="1484784"/>
            <a:ext cx="91440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71463"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Цель: </a:t>
            </a:r>
            <a:r>
              <a:rPr kumimoji="0" lang="ru-RU" sz="20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Развивать у детей представление о долгих и коротких звуках в</a:t>
            </a:r>
          </a:p>
          <a:p>
            <a:pPr marL="0" marR="0" lvl="0" indent="271463" algn="l" defTabSz="914400" rtl="0" eaLnBrk="1" fontAlgn="base" latinLnBrk="0" hangingPunct="1">
              <a:lnSpc>
                <a:spcPct val="100000"/>
              </a:lnSpc>
              <a:spcBef>
                <a:spcPct val="0"/>
              </a:spcBef>
              <a:spcAft>
                <a:spcPct val="0"/>
              </a:spcAft>
              <a:buClrTx/>
              <a:buSzTx/>
              <a:buFontTx/>
              <a:buNone/>
              <a:tabLst/>
            </a:pPr>
            <a:r>
              <a:rPr lang="ru-RU" sz="2000" dirty="0" smtClean="0">
                <a:solidFill>
                  <a:srgbClr val="333333"/>
                </a:solidFill>
                <a:latin typeface="Times New Roman" pitchFamily="18" charset="0"/>
                <a:ea typeface="Calibri" pitchFamily="34" charset="0"/>
                <a:cs typeface="Times New Roman" pitchFamily="18" charset="0"/>
              </a:rPr>
              <a:t> </a:t>
            </a:r>
            <a:r>
              <a:rPr kumimoji="0" lang="ru-RU" sz="20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 сочетании    с графическим изображением.</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71463"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Дидактический материал</a:t>
            </a:r>
            <a:r>
              <a:rPr kumimoji="0" lang="ru-RU" sz="20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 карточки с различными группировками</a:t>
            </a:r>
          </a:p>
          <a:p>
            <a:pPr marL="0" marR="0" lvl="0" indent="271463" algn="l" defTabSz="914400" rtl="0" eaLnBrk="0" fontAlgn="base" latinLnBrk="0" hangingPunct="0">
              <a:lnSpc>
                <a:spcPct val="100000"/>
              </a:lnSpc>
              <a:spcBef>
                <a:spcPct val="0"/>
              </a:spcBef>
              <a:spcAft>
                <a:spcPct val="0"/>
              </a:spcAft>
              <a:buClrTx/>
              <a:buSzTx/>
              <a:buFontTx/>
              <a:buNone/>
              <a:tabLst/>
            </a:pPr>
            <a:r>
              <a:rPr lang="ru-RU" sz="2000" dirty="0" smtClean="0">
                <a:solidFill>
                  <a:srgbClr val="333333"/>
                </a:solidFill>
                <a:latin typeface="Times New Roman" pitchFamily="18" charset="0"/>
                <a:ea typeface="Calibri" pitchFamily="34" charset="0"/>
                <a:cs typeface="Times New Roman" pitchFamily="18" charset="0"/>
              </a:rPr>
              <a:t> </a:t>
            </a:r>
            <a:r>
              <a:rPr kumimoji="0" lang="ru-RU" sz="20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 символов.</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71463"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Ход игры: </a:t>
            </a:r>
            <a:r>
              <a:rPr kumimoji="0" lang="ru-RU" sz="20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Педагог предлагает детям при помощи хлопков, шлепков </a:t>
            </a:r>
          </a:p>
          <a:p>
            <a:pPr marL="0" marR="0" lvl="0" indent="271463" algn="l" defTabSz="914400" rtl="0" eaLnBrk="0" fontAlgn="base" latinLnBrk="0" hangingPunct="0">
              <a:lnSpc>
                <a:spcPct val="100000"/>
              </a:lnSpc>
              <a:spcBef>
                <a:spcPct val="0"/>
              </a:spcBef>
              <a:spcAft>
                <a:spcPct val="0"/>
              </a:spcAft>
              <a:buClrTx/>
              <a:buSzTx/>
              <a:buFontTx/>
              <a:buNone/>
              <a:tabLst/>
            </a:pPr>
            <a:r>
              <a:rPr lang="ru-RU" sz="2000" dirty="0" smtClean="0">
                <a:solidFill>
                  <a:srgbClr val="333333"/>
                </a:solidFill>
                <a:latin typeface="Times New Roman" pitchFamily="18" charset="0"/>
                <a:ea typeface="Calibri" pitchFamily="34" charset="0"/>
                <a:cs typeface="Times New Roman" pitchFamily="18" charset="0"/>
              </a:rPr>
              <a:t>    </a:t>
            </a:r>
            <a:r>
              <a:rPr kumimoji="0" lang="ru-RU" sz="20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или притопов «прочитать» поочередно сменяющиеся друг </a:t>
            </a:r>
          </a:p>
          <a:p>
            <a:pPr marL="0" marR="0" lvl="0" indent="271463" algn="l" defTabSz="914400" rtl="0" eaLnBrk="0" fontAlgn="base" latinLnBrk="0" hangingPunct="0">
              <a:lnSpc>
                <a:spcPct val="100000"/>
              </a:lnSpc>
              <a:spcBef>
                <a:spcPct val="0"/>
              </a:spcBef>
              <a:spcAft>
                <a:spcPct val="0"/>
              </a:spcAft>
              <a:buClrTx/>
              <a:buSzTx/>
              <a:buFontTx/>
              <a:buNone/>
              <a:tabLst/>
            </a:pPr>
            <a:r>
              <a:rPr lang="ru-RU" sz="2000" dirty="0" smtClean="0">
                <a:solidFill>
                  <a:srgbClr val="333333"/>
                </a:solidFill>
                <a:latin typeface="Times New Roman" pitchFamily="18" charset="0"/>
                <a:ea typeface="Calibri" pitchFamily="34" charset="0"/>
                <a:cs typeface="Times New Roman" pitchFamily="18" charset="0"/>
              </a:rPr>
              <a:t>   </a:t>
            </a:r>
            <a:r>
              <a:rPr kumimoji="0" lang="ru-RU" sz="20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друга ритмические карточки.</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71463"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  Усложнять игру можно, используя соревнования между подгруппами </a:t>
            </a:r>
          </a:p>
          <a:p>
            <a:pPr marL="0" marR="0" lvl="0" indent="271463" algn="l" defTabSz="914400" rtl="0" eaLnBrk="0" fontAlgn="base" latinLnBrk="0" hangingPunct="0">
              <a:lnSpc>
                <a:spcPct val="100000"/>
              </a:lnSpc>
              <a:spcBef>
                <a:spcPct val="0"/>
              </a:spcBef>
              <a:spcAft>
                <a:spcPct val="0"/>
              </a:spcAft>
              <a:buClrTx/>
              <a:buSzTx/>
              <a:buFontTx/>
              <a:buNone/>
              <a:tabLst/>
            </a:pPr>
            <a:r>
              <a:rPr lang="ru-RU" sz="2000" dirty="0" smtClean="0">
                <a:solidFill>
                  <a:srgbClr val="333333"/>
                </a:solidFill>
                <a:latin typeface="Times New Roman" pitchFamily="18" charset="0"/>
                <a:ea typeface="Calibri" pitchFamily="34" charset="0"/>
                <a:cs typeface="Times New Roman" pitchFamily="18" charset="0"/>
              </a:rPr>
              <a:t>   </a:t>
            </a:r>
            <a:r>
              <a:rPr kumimoji="0" lang="ru-RU" sz="20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или между мальчиками и девочками.</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71463"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   Предложить детям проиграть ритмический рисунок на каком-либо </a:t>
            </a:r>
          </a:p>
          <a:p>
            <a:pPr marL="0" marR="0" lvl="0" indent="271463" algn="l" defTabSz="914400" rtl="0" eaLnBrk="0" fontAlgn="base" latinLnBrk="0" hangingPunct="0">
              <a:lnSpc>
                <a:spcPct val="100000"/>
              </a:lnSpc>
              <a:spcBef>
                <a:spcPct val="0"/>
              </a:spcBef>
              <a:spcAft>
                <a:spcPct val="0"/>
              </a:spcAft>
              <a:buClrTx/>
              <a:buSzTx/>
              <a:buFontTx/>
              <a:buNone/>
              <a:tabLst/>
            </a:pPr>
            <a:r>
              <a:rPr lang="ru-RU" sz="2000" dirty="0" smtClean="0">
                <a:solidFill>
                  <a:srgbClr val="333333"/>
                </a:solidFill>
                <a:latin typeface="Times New Roman" pitchFamily="18" charset="0"/>
                <a:ea typeface="Calibri" pitchFamily="34" charset="0"/>
                <a:cs typeface="Times New Roman" pitchFamily="18" charset="0"/>
              </a:rPr>
              <a:t>   </a:t>
            </a:r>
            <a:r>
              <a:rPr kumimoji="0" lang="ru-RU" sz="20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детском музыкальном инструменте.</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71463"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catherineasquithgallery.com/uploads/posts/2021-02/1613532884_10-p-fon-dlya-prezentatsii-muzikalnaya-tema-12.jpg"/>
          <p:cNvPicPr>
            <a:picLocks noChangeAspect="1" noChangeArrowheads="1"/>
          </p:cNvPicPr>
          <p:nvPr/>
        </p:nvPicPr>
        <p:blipFill>
          <a:blip r:embed="rId2" cstate="print"/>
          <a:srcRect/>
          <a:stretch>
            <a:fillRect/>
          </a:stretch>
        </p:blipFill>
        <p:spPr bwMode="auto">
          <a:xfrm>
            <a:off x="539552" y="188640"/>
            <a:ext cx="8352927" cy="6264695"/>
          </a:xfrm>
          <a:prstGeom prst="rect">
            <a:avLst/>
          </a:prstGeom>
          <a:noFill/>
        </p:spPr>
      </p:pic>
      <p:sp>
        <p:nvSpPr>
          <p:cNvPr id="26625" name="Rectangle 1"/>
          <p:cNvSpPr>
            <a:spLocks noChangeArrowheads="1"/>
          </p:cNvSpPr>
          <p:nvPr/>
        </p:nvSpPr>
        <p:spPr bwMode="auto">
          <a:xfrm>
            <a:off x="323528" y="407322"/>
            <a:ext cx="763284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                           </a:t>
            </a:r>
            <a:r>
              <a:rPr kumimoji="0" lang="ru-RU"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Игра</a:t>
            </a:r>
            <a:r>
              <a:rPr lang="ru-RU" sz="2400" dirty="0" smtClean="0">
                <a:solidFill>
                  <a:srgbClr val="FF0000"/>
                </a:solidFill>
                <a:latin typeface="Times New Roman" pitchFamily="18" charset="0"/>
                <a:cs typeface="Times New Roman" pitchFamily="18" charset="0"/>
              </a:rPr>
              <a:t>     </a:t>
            </a:r>
            <a:r>
              <a:rPr kumimoji="0" lang="ru-RU"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для развития чувства ритма</a:t>
            </a:r>
            <a:endParaRPr kumimoji="0" lang="ru-RU" sz="24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«Ритмическое лото»</a:t>
            </a:r>
            <a:endParaRPr kumimoji="0" lang="ru-RU" sz="2400" b="0" i="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26627" name="Rectangle 3"/>
          <p:cNvSpPr>
            <a:spLocks noChangeArrowheads="1"/>
          </p:cNvSpPr>
          <p:nvPr/>
        </p:nvSpPr>
        <p:spPr bwMode="auto">
          <a:xfrm>
            <a:off x="0" y="1051136"/>
            <a:ext cx="9144000" cy="45397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8288"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Цель: </a:t>
            </a:r>
            <a:r>
              <a:rPr kumimoji="0" lang="ru-RU" sz="24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Закреплять полученные знания детей в процессе развития чувства ритма.</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8288"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Дидактический материал: </a:t>
            </a:r>
            <a:r>
              <a:rPr kumimoji="0" lang="ru-RU" sz="24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Карточки по числу играющих, на каждой нарисованы пять линеечек (нотный стан, кружочки – долгие, короткие звуки, музыкальные инструменты (металлофон, ксилофон) .</a:t>
            </a:r>
          </a:p>
          <a:p>
            <a:pPr indent="268288" eaLnBrk="0" fontAlgn="base" hangingPunct="0">
              <a:spcBef>
                <a:spcPct val="0"/>
              </a:spcBef>
              <a:spcAft>
                <a:spcPct val="0"/>
              </a:spcAft>
            </a:pPr>
            <a:r>
              <a:rPr lang="ru-RU" sz="2400" b="1" dirty="0" smtClean="0">
                <a:solidFill>
                  <a:srgbClr val="333333"/>
                </a:solidFill>
                <a:latin typeface="Times New Roman" pitchFamily="18" charset="0"/>
                <a:ea typeface="Calibri" pitchFamily="34" charset="0"/>
                <a:cs typeface="Times New Roman" pitchFamily="18" charset="0"/>
              </a:rPr>
              <a:t>Ход игры</a:t>
            </a:r>
            <a:r>
              <a:rPr lang="ru-RU" sz="2400" dirty="0" smtClean="0">
                <a:solidFill>
                  <a:srgbClr val="333333"/>
                </a:solidFill>
                <a:latin typeface="Times New Roman" pitchFamily="18" charset="0"/>
                <a:ea typeface="Calibri" pitchFamily="34" charset="0"/>
                <a:cs typeface="Times New Roman" pitchFamily="18" charset="0"/>
              </a:rPr>
              <a:t>: Ребенок-ведущий играет на каком-либо инструменте простой ритмический рисунок. Дети должны на карточке выложить данный ритмический рисунок вверху, внизу или по середине нотного стана, ориентируясь на звучание музыкального инструмента.</a:t>
            </a:r>
            <a:endParaRPr lang="ru-RU" sz="2400" dirty="0" smtClean="0">
              <a:latin typeface="Times New Roman" pitchFamily="18" charset="0"/>
              <a:cs typeface="Times New Roman" pitchFamily="18" charset="0"/>
            </a:endParaRPr>
          </a:p>
          <a:p>
            <a:pPr marL="0" marR="0" lvl="0" indent="268288" algn="l" defTabSz="914400" rtl="0" eaLnBrk="0" fontAlgn="base" latinLnBrk="0" hangingPunct="0">
              <a:lnSpc>
                <a:spcPct val="100000"/>
              </a:lnSpc>
              <a:spcBef>
                <a:spcPct val="0"/>
              </a:spcBef>
              <a:spcAft>
                <a:spcPct val="0"/>
              </a:spcAft>
              <a:buClrTx/>
              <a:buSzTx/>
              <a:buFontTx/>
              <a:buNone/>
              <a:tabLst/>
            </a:pPr>
            <a:endParaRPr kumimoji="0" lang="ru-RU" sz="700" b="0" i="0" u="none" strike="noStrike" cap="none" normalizeH="0" baseline="0" dirty="0" smtClean="0">
              <a:ln>
                <a:noFill/>
              </a:ln>
              <a:solidFill>
                <a:schemeClr val="tx1"/>
              </a:solidFill>
              <a:effectLst/>
              <a:latin typeface="Arial" pitchFamily="34" charset="0"/>
              <a:cs typeface="Arial" pitchFamily="34" charset="0"/>
            </a:endParaRPr>
          </a:p>
          <a:p>
            <a:pPr marL="0" marR="0" lvl="0" indent="268288"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6626" name="image5.png" descr="http://i.ytimg.com/vi/EpmEdSVKWig/maxresdefault.jpg"/>
          <p:cNvPicPr>
            <a:picLocks noChangeAspect="1" noChangeArrowheads="1"/>
          </p:cNvPicPr>
          <p:nvPr/>
        </p:nvPicPr>
        <p:blipFill>
          <a:blip r:embed="rId3" cstate="print"/>
          <a:srcRect/>
          <a:stretch>
            <a:fillRect/>
          </a:stretch>
        </p:blipFill>
        <p:spPr bwMode="auto">
          <a:xfrm>
            <a:off x="6018642" y="5013176"/>
            <a:ext cx="2652954" cy="148875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catherineasquithgallery.com/uploads/posts/2021-02/1613532884_10-p-fon-dlya-prezentatsii-muzikalnaya-tema-12.jpg"/>
          <p:cNvPicPr>
            <a:picLocks noChangeAspect="1" noChangeArrowheads="1"/>
          </p:cNvPicPr>
          <p:nvPr/>
        </p:nvPicPr>
        <p:blipFill>
          <a:blip r:embed="rId2" cstate="print"/>
          <a:srcRect/>
          <a:stretch>
            <a:fillRect/>
          </a:stretch>
        </p:blipFill>
        <p:spPr bwMode="auto">
          <a:xfrm>
            <a:off x="539552" y="188640"/>
            <a:ext cx="8352927" cy="6264695"/>
          </a:xfrm>
          <a:prstGeom prst="rect">
            <a:avLst/>
          </a:prstGeom>
          <a:noFill/>
        </p:spPr>
      </p:pic>
      <p:sp>
        <p:nvSpPr>
          <p:cNvPr id="276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651" name="Rectangle 3"/>
          <p:cNvSpPr>
            <a:spLocks noChangeArrowheads="1"/>
          </p:cNvSpPr>
          <p:nvPr/>
        </p:nvSpPr>
        <p:spPr bwMode="auto">
          <a:xfrm rot="10800000" flipV="1">
            <a:off x="611560" y="241194"/>
            <a:ext cx="907300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ru-RU"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Игра</a:t>
            </a:r>
            <a:r>
              <a:rPr lang="ru-RU" sz="2400" dirty="0" smtClean="0">
                <a:solidFill>
                  <a:srgbClr val="FF0000"/>
                </a:solidFill>
                <a:latin typeface="Times New Roman" pitchFamily="18" charset="0"/>
                <a:cs typeface="Times New Roman" pitchFamily="18" charset="0"/>
              </a:rPr>
              <a:t>          </a:t>
            </a:r>
            <a:r>
              <a:rPr kumimoji="0" lang="ru-RU"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для развития чувства ритма</a:t>
            </a:r>
            <a:endParaRPr kumimoji="0" lang="ru-RU" sz="24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«Определи по ритму»</a:t>
            </a:r>
            <a:endParaRPr kumimoji="0" lang="ru-RU" sz="2400" b="0" i="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27652" name="Rectangle 4"/>
          <p:cNvSpPr>
            <a:spLocks noChangeArrowheads="1"/>
          </p:cNvSpPr>
          <p:nvPr/>
        </p:nvSpPr>
        <p:spPr bwMode="auto">
          <a:xfrm>
            <a:off x="0" y="1124744"/>
            <a:ext cx="91440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8288"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Цель: </a:t>
            </a:r>
            <a:r>
              <a:rPr kumimoji="0" lang="ru-RU" sz="20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Развивать ритмический слух, память, учить точно воспроизводить ритмический рисунок.</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8288"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Ход игры: </a:t>
            </a:r>
            <a:r>
              <a:rPr kumimoji="0" lang="ru-RU" sz="20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Дети стоят в кругу лицом к педагогу, который с помощью рифмованного текста создает установку на зрительное и слуховое запоминание.</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8288"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Глазки, глазки, вы смотрите, все запоминайте. Ручки, ручки, все за мною дружно повторяйте.</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8288"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Педагог под музыку «Гопак» М. Мусоргский из оперы «Сорочинская ярмарка» прохлопывает ритмический рисунок на первую фразу. На вторую – дети повторяют движения в нужном ритме. Движения педагога и детей чередуются по фразам. Освоив ритм, дети могут передавать его хлопками, шлепками, звучанием ударных детский инструментов, чередовать групповое и индивидуальное исполнение.</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catherineasquithgallery.com/uploads/posts/2021-02/1613532884_10-p-fon-dlya-prezentatsii-muzikalnaya-tema-12.jpg"/>
          <p:cNvPicPr>
            <a:picLocks noChangeAspect="1" noChangeArrowheads="1"/>
          </p:cNvPicPr>
          <p:nvPr/>
        </p:nvPicPr>
        <p:blipFill>
          <a:blip r:embed="rId2" cstate="print"/>
          <a:srcRect/>
          <a:stretch>
            <a:fillRect/>
          </a:stretch>
        </p:blipFill>
        <p:spPr bwMode="auto">
          <a:xfrm>
            <a:off x="539552" y="188640"/>
            <a:ext cx="8352927" cy="6669360"/>
          </a:xfrm>
          <a:prstGeom prst="rect">
            <a:avLst/>
          </a:prstGeom>
          <a:noFill/>
        </p:spPr>
      </p:pic>
      <p:sp>
        <p:nvSpPr>
          <p:cNvPr id="28673" name="Rectangle 1"/>
          <p:cNvSpPr>
            <a:spLocks noChangeArrowheads="1"/>
          </p:cNvSpPr>
          <p:nvPr/>
        </p:nvSpPr>
        <p:spPr bwMode="auto">
          <a:xfrm>
            <a:off x="251520" y="277200"/>
            <a:ext cx="864096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ru-RU"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Игра</a:t>
            </a:r>
            <a:r>
              <a:rPr lang="ru-RU" sz="2400" dirty="0" smtClean="0">
                <a:solidFill>
                  <a:srgbClr val="FF0000"/>
                </a:solidFill>
                <a:latin typeface="Times New Roman" pitchFamily="18" charset="0"/>
                <a:cs typeface="Times New Roman" pitchFamily="18" charset="0"/>
              </a:rPr>
              <a:t>      </a:t>
            </a:r>
            <a:r>
              <a:rPr kumimoji="0" lang="ru-RU"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для развития чувства ритма</a:t>
            </a:r>
            <a:endParaRPr kumimoji="0" lang="ru-RU" sz="24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«Ручей»</a:t>
            </a:r>
            <a:endParaRPr kumimoji="0" lang="ru-RU" sz="2400" b="0" i="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28675" name="Rectangle 3"/>
          <p:cNvSpPr>
            <a:spLocks noChangeArrowheads="1"/>
          </p:cNvSpPr>
          <p:nvPr/>
        </p:nvSpPr>
        <p:spPr bwMode="auto">
          <a:xfrm>
            <a:off x="0" y="1052736"/>
            <a:ext cx="9144000"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Цель: </a:t>
            </a:r>
            <a:r>
              <a:rPr kumimoji="0" lang="ru-RU" sz="20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Развивать ощущение законченности предложения, учить ритмично пользоваться музыкальными инструментами, как средством выразительности.</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Ход игры: </a:t>
            </a:r>
            <a:r>
              <a:rPr kumimoji="0" lang="ru-RU" sz="20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Дети стоят в кругу, у каждого в руках музыкальный инструмент, поют текст песни,</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79388"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8674" name="image6.png" descr="http://barabashovo.ua/cp/4337/img/4337_4498769413_1430215115.jpg"/>
          <p:cNvPicPr>
            <a:picLocks noChangeAspect="1" noChangeArrowheads="1"/>
          </p:cNvPicPr>
          <p:nvPr/>
        </p:nvPicPr>
        <p:blipFill>
          <a:blip r:embed="rId3" cstate="print"/>
          <a:srcRect/>
          <a:stretch>
            <a:fillRect/>
          </a:stretch>
        </p:blipFill>
        <p:spPr bwMode="auto">
          <a:xfrm>
            <a:off x="4860032" y="4124950"/>
            <a:ext cx="3971776" cy="2386702"/>
          </a:xfrm>
          <a:prstGeom prst="rect">
            <a:avLst/>
          </a:prstGeom>
          <a:noFill/>
        </p:spPr>
      </p:pic>
      <p:sp>
        <p:nvSpPr>
          <p:cNvPr id="28676" name="Rectangle 4"/>
          <p:cNvSpPr>
            <a:spLocks noChangeArrowheads="1"/>
          </p:cNvSpPr>
          <p:nvPr/>
        </p:nvSpPr>
        <p:spPr bwMode="auto">
          <a:xfrm rot="10800000" flipV="1">
            <a:off x="0" y="2143307"/>
            <a:ext cx="8964488"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95288" algn="l"/>
              </a:tabLst>
            </a:pPr>
            <a:r>
              <a:rPr kumimoji="0" lang="ru-RU" sz="20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исполняя последний слог фразы в нисходящем движении мелодии с ослаблением звучания голоса и музыкального инструмента.</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395288" algn="l"/>
              </a:tabLst>
            </a:pPr>
            <a:r>
              <a:rPr kumimoji="0" lang="ru-RU" sz="20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Ты куда бежишь, ручей, чей, чей, чей, чей? Среди леса и полей, лей, лей, лей, лей!</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395288" algn="l"/>
              </a:tabLst>
            </a:pPr>
            <a:r>
              <a:rPr kumimoji="0" lang="ru-RU" sz="20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Ты торопишься всегда, да, да, да, да! К речке, озеру, куда? Да, да, да, да!</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395288" algn="l"/>
              </a:tabLst>
            </a:pPr>
            <a:r>
              <a:rPr kumimoji="0" lang="ru-RU" sz="20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Не спеши бежать, постой, ой, ой, ой, ой! Не угнаться за тобой, ой, ой, ой, ой!</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395288" algn="l"/>
              </a:tabLst>
            </a:pPr>
            <a:r>
              <a:rPr kumimoji="0" lang="ru-RU" sz="20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Ручеек, а где же я, я, я, я, я?</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95288" algn="l"/>
              </a:tabLst>
            </a:pPr>
            <a:r>
              <a:rPr kumimoji="0" lang="ru-RU" sz="20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Будет грустно без тебя, бя, бя, бя, бя!</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catherineasquithgallery.com/uploads/posts/2021-02/1613532884_10-p-fon-dlya-prezentatsii-muzikalnaya-tema-12.jpg"/>
          <p:cNvPicPr>
            <a:picLocks noChangeAspect="1" noChangeArrowheads="1"/>
          </p:cNvPicPr>
          <p:nvPr/>
        </p:nvPicPr>
        <p:blipFill>
          <a:blip r:embed="rId2" cstate="print"/>
          <a:srcRect/>
          <a:stretch>
            <a:fillRect/>
          </a:stretch>
        </p:blipFill>
        <p:spPr bwMode="auto">
          <a:xfrm>
            <a:off x="539552" y="188640"/>
            <a:ext cx="8352927" cy="6669360"/>
          </a:xfrm>
          <a:prstGeom prst="rect">
            <a:avLst/>
          </a:prstGeom>
          <a:noFill/>
        </p:spPr>
      </p:pic>
      <p:sp>
        <p:nvSpPr>
          <p:cNvPr id="296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9699" name="Rectangle 3"/>
          <p:cNvSpPr>
            <a:spLocks noChangeArrowheads="1"/>
          </p:cNvSpPr>
          <p:nvPr/>
        </p:nvSpPr>
        <p:spPr bwMode="auto">
          <a:xfrm>
            <a:off x="1475656" y="217847"/>
            <a:ext cx="662473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Игра для развития памяти и слуха</a:t>
            </a:r>
            <a:endParaRPr kumimoji="0" lang="ru-RU" sz="24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«Составь оркестр»</a:t>
            </a:r>
            <a:endParaRPr kumimoji="0" lang="ru-RU" sz="2400" b="0" i="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29700" name="Rectangle 4"/>
          <p:cNvSpPr>
            <a:spLocks noChangeArrowheads="1"/>
          </p:cNvSpPr>
          <p:nvPr/>
        </p:nvSpPr>
        <p:spPr bwMode="auto">
          <a:xfrm>
            <a:off x="0" y="1256467"/>
            <a:ext cx="9144000" cy="56015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7675"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Программное содержание.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Воспринимать и узнавать звучание различных оркестров: народного, симфонического, духового. Закрепить знания об инструментах (название, внешний вид, звучание, принадлежность к тому или иному виду оркестра).</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7675"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Игровой материал.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Карточки с изображением музыкальных инструментов.</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7675"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Ход игры:</a:t>
            </a:r>
            <a:r>
              <a:rPr kumimoji="0" lang="ru-RU" sz="20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1" i="1"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Вариант 1.</a:t>
            </a:r>
            <a:r>
              <a:rPr kumimoji="0" lang="ru-RU" sz="20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Детям раздаются карточки; звучит музыка (фрагмент) «Полянка», «Яблочко» в исполнении оркестра русских народных инструментов. Или звучит «Полька» Д.Шостаковича из Первой балетной сюиты, «В пещере горного короля» Э.Грига или «Военный марш» Г.Свиридова. Педагог предлагает прослушать музыкальные отрывки и собраться вместе детям с карточками русских народных инструментов, или с карточками с изображением инструментов симфонического оркестра, или с изображением духовых инструментов, т.е. «собраться» в оркестр народных инструментов, в симфонический оркестр или в духовой оркестр.</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7675" algn="l" defTabSz="914400" rtl="0" eaLnBrk="0" fontAlgn="base" latinLnBrk="0" hangingPunct="0">
              <a:lnSpc>
                <a:spcPct val="100000"/>
              </a:lnSpc>
              <a:spcBef>
                <a:spcPct val="0"/>
              </a:spcBef>
              <a:spcAft>
                <a:spcPct val="0"/>
              </a:spcAft>
              <a:buClrTx/>
              <a:buSzTx/>
              <a:buFontTx/>
              <a:buNone/>
              <a:tabLst/>
            </a:pPr>
            <a:r>
              <a:rPr kumimoji="0" lang="ru-RU" sz="2000" b="0" i="1"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Вариант 2.</a:t>
            </a:r>
            <a:r>
              <a:rPr kumimoji="0" lang="ru-RU" sz="2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Детям раздаются карточки с изображением различных музыкальных инструментов, и предлагается собраться в подгруппы. Например: - народные инструменты, духовые, струнные, ударные, клавишные и т.д.</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7675"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catherineasquithgallery.com/uploads/posts/2021-02/1613532884_10-p-fon-dlya-prezentatsii-muzikalnaya-tema-12.jpg"/>
          <p:cNvPicPr>
            <a:picLocks noChangeAspect="1" noChangeArrowheads="1"/>
          </p:cNvPicPr>
          <p:nvPr/>
        </p:nvPicPr>
        <p:blipFill>
          <a:blip r:embed="rId2" cstate="print"/>
          <a:srcRect/>
          <a:stretch>
            <a:fillRect/>
          </a:stretch>
        </p:blipFill>
        <p:spPr bwMode="auto">
          <a:xfrm>
            <a:off x="539552" y="188640"/>
            <a:ext cx="8352927" cy="6669360"/>
          </a:xfrm>
          <a:prstGeom prst="rect">
            <a:avLst/>
          </a:prstGeom>
          <a:noFill/>
        </p:spPr>
      </p:pic>
      <p:sp>
        <p:nvSpPr>
          <p:cNvPr id="30721" name="Rectangle 1"/>
          <p:cNvSpPr>
            <a:spLocks noChangeArrowheads="1"/>
          </p:cNvSpPr>
          <p:nvPr/>
        </p:nvSpPr>
        <p:spPr bwMode="auto">
          <a:xfrm>
            <a:off x="971600" y="260648"/>
            <a:ext cx="81724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Игра для развития звуковысотного слуха</a:t>
            </a:r>
            <a:endParaRPr kumimoji="0" lang="ru-RU" sz="24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«Три поросенка»</a:t>
            </a:r>
            <a:endParaRPr kumimoji="0" lang="ru-RU" sz="2400" b="0" i="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30723" name="Rectangle 3"/>
          <p:cNvSpPr>
            <a:spLocks noChangeArrowheads="1"/>
          </p:cNvSpPr>
          <p:nvPr/>
        </p:nvSpPr>
        <p:spPr bwMode="auto">
          <a:xfrm>
            <a:off x="0" y="980728"/>
            <a:ext cx="9144000"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00063"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Программное содержание</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Учить детей различать по высоте звуки мажорного трезвучия (до-ля-фа). Развивать музыкальную память и звуковысотный слух, умение по слуховому восприятию различать высокие, низкие и средние звуки в пределах мажорного трезвучия: до-ля-фа.</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8288"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Ход игры: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Педагог предлагает детям вспомнить сказку «Три поросенка» и ее персонажей. Он говорит, что поросята теперь живут в одном домике и очень любят петь, только всех их зовут по-разному и поют они разными голосами. У Ниф-нифа самый высокий голос, у Нуф-нуфа самый низкий, а у Наф-нафа средний. Поросята спрятались в домике и покажутся только тогда, когда дети угадают кто из них поет таким голосом и повторяет его песенку. При выполнении этих условий детям показывают картинку с изображением поросенка.</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8288"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22" name="image7.png" descr="http://igranadom.ru/uploadedFiles/eshopimages/big/tri_porosenka_myagkiy.jpg"/>
          <p:cNvPicPr>
            <a:picLocks noChangeAspect="1" noChangeArrowheads="1"/>
          </p:cNvPicPr>
          <p:nvPr/>
        </p:nvPicPr>
        <p:blipFill>
          <a:blip r:embed="rId3" cstate="print"/>
          <a:srcRect/>
          <a:stretch>
            <a:fillRect/>
          </a:stretch>
        </p:blipFill>
        <p:spPr bwMode="auto">
          <a:xfrm>
            <a:off x="6876256" y="4509120"/>
            <a:ext cx="2020565" cy="1872208"/>
          </a:xfrm>
          <a:prstGeom prst="rect">
            <a:avLst/>
          </a:prstGeom>
          <a:noFill/>
        </p:spPr>
      </p:pic>
      <p:sp>
        <p:nvSpPr>
          <p:cNvPr id="30724" name="Rectangle 4"/>
          <p:cNvSpPr>
            <a:spLocks noChangeArrowheads="1"/>
          </p:cNvSpPr>
          <p:nvPr/>
        </p:nvSpPr>
        <p:spPr bwMode="auto">
          <a:xfrm>
            <a:off x="323528" y="4509120"/>
            <a:ext cx="6921447" cy="163121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Игровые правила: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Прослушать напев, не мешать отвечать</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другим и не подсказывать.</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Игровые действия</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Отгадать высоту звука, показать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ее положением руки или самостоятельно напеть.</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Игровая цель</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Угадать первым, чтобы увидеть изображение.</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catherineasquithgallery.com/uploads/posts/2021-02/1613532884_10-p-fon-dlya-prezentatsii-muzikalnaya-tema-12.jpg"/>
          <p:cNvPicPr>
            <a:picLocks noChangeAspect="1" noChangeArrowheads="1"/>
          </p:cNvPicPr>
          <p:nvPr/>
        </p:nvPicPr>
        <p:blipFill>
          <a:blip r:embed="rId2" cstate="print"/>
          <a:srcRect/>
          <a:stretch>
            <a:fillRect/>
          </a:stretch>
        </p:blipFill>
        <p:spPr bwMode="auto">
          <a:xfrm>
            <a:off x="539552" y="188640"/>
            <a:ext cx="8352927" cy="6669360"/>
          </a:xfrm>
          <a:prstGeom prst="rect">
            <a:avLst/>
          </a:prstGeom>
          <a:noFill/>
        </p:spPr>
      </p:pic>
      <p:sp>
        <p:nvSpPr>
          <p:cNvPr id="31745" name="Rectangle 1"/>
          <p:cNvSpPr>
            <a:spLocks noChangeArrowheads="1"/>
          </p:cNvSpPr>
          <p:nvPr/>
        </p:nvSpPr>
        <p:spPr bwMode="auto">
          <a:xfrm>
            <a:off x="323528" y="474439"/>
            <a:ext cx="5962338"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Игра для развития звуковысотного слуха</a:t>
            </a:r>
            <a:endParaRPr kumimoji="0" lang="ru-RU" sz="2400" b="0" i="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31746" name="Rectangle 2"/>
          <p:cNvSpPr>
            <a:spLocks noChangeArrowheads="1"/>
          </p:cNvSpPr>
          <p:nvPr/>
        </p:nvSpPr>
        <p:spPr bwMode="auto">
          <a:xfrm>
            <a:off x="1475656" y="980193"/>
            <a:ext cx="568863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«Звуки разные бывают»</a:t>
            </a:r>
            <a:endParaRPr kumimoji="0" lang="ru-RU" sz="2400" b="0" i="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31747" name="Rectangle 3"/>
          <p:cNvSpPr>
            <a:spLocks noChangeArrowheads="1"/>
          </p:cNvSpPr>
          <p:nvPr/>
        </p:nvSpPr>
        <p:spPr bwMode="auto">
          <a:xfrm rot="10800000" flipV="1">
            <a:off x="0" y="1700808"/>
            <a:ext cx="91440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7675"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Дети встают в круг. «Прислушайтесь, дети, сколько вокруг нас различных звуков, – говорит руководитель. – Давайте попробуем их пропеть». Начинает по очереди спрашивать: «Какой звук слышишь ты? Попробуй воспроизвести его голосом». Дети могут называть любые звуки, независимо от того, слышат они их в данный момент или нет.</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7675"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Например, ребенок говорит, что слышит гул летящего самолета. Руководитель дает тонику (до первой октавы). Ребенок поет на одном звуке: у-у-у-у-у. Воспитатель спрашивает, как можно изобразить приближающийся самолет, и предлагает сделать это хором. Дети поют на одном звуке, постепенно усиливая звучание. «А теперь давайте покажем, что самолет улетел», – говорит руководитель. Дети поют на одном звуке, постепенно ослабляя звучание.</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7675"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catherineasquithgallery.com/uploads/posts/2021-02/1613532884_10-p-fon-dlya-prezentatsii-muzikalnaya-tema-12.jpg"/>
          <p:cNvPicPr>
            <a:picLocks noChangeAspect="1" noChangeArrowheads="1"/>
          </p:cNvPicPr>
          <p:nvPr/>
        </p:nvPicPr>
        <p:blipFill>
          <a:blip r:embed="rId2" cstate="print"/>
          <a:srcRect/>
          <a:stretch>
            <a:fillRect/>
          </a:stretch>
        </p:blipFill>
        <p:spPr bwMode="auto">
          <a:xfrm>
            <a:off x="539552" y="188640"/>
            <a:ext cx="8352927" cy="6669360"/>
          </a:xfrm>
          <a:prstGeom prst="rect">
            <a:avLst/>
          </a:prstGeom>
          <a:noFill/>
        </p:spPr>
      </p:pic>
      <p:sp>
        <p:nvSpPr>
          <p:cNvPr id="32769" name="Rectangle 1"/>
          <p:cNvSpPr>
            <a:spLocks noChangeArrowheads="1"/>
          </p:cNvSpPr>
          <p:nvPr/>
        </p:nvSpPr>
        <p:spPr bwMode="auto">
          <a:xfrm rot="10800000" flipV="1">
            <a:off x="0" y="123446"/>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Игра для развития детского творчества</a:t>
            </a:r>
            <a:endParaRPr kumimoji="0" lang="ru-RU" sz="24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«Музыкальные птенчики»</a:t>
            </a:r>
            <a:endParaRPr kumimoji="0" lang="ru-RU" sz="2400" b="0" i="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32771" name="Rectangle 3"/>
          <p:cNvSpPr>
            <a:spLocks noChangeArrowheads="1"/>
          </p:cNvSpPr>
          <p:nvPr/>
        </p:nvSpPr>
        <p:spPr bwMode="auto">
          <a:xfrm>
            <a:off x="467544" y="313610"/>
            <a:ext cx="8280920" cy="3298008"/>
          </a:xfrm>
          <a:prstGeom prst="rect">
            <a:avLst/>
          </a:prstGeom>
          <a:noFill/>
          <a:ln w="9525">
            <a:noFill/>
            <a:miter lim="800000"/>
            <a:headEnd/>
            <a:tailEnd/>
          </a:ln>
          <a:effectLst/>
        </p:spPr>
        <p:txBody>
          <a:bodyPr vert="horz" wrap="square" lIns="25392" tIns="863328" rIns="91440" bIns="177744"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Цель</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закрепление знаний о высоте звука (высокий и низкий), развитие детского творчества.</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Игровой материал</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Демонстрационный: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картина с изображением дерева, ветки которого расположены в виде нотоносца; птички – 5 шт., набор шапочек для</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Раздаточный: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картина с изображением дерева, ветки которого расположены в виде нотоносца; птички – 5 шт. комплект готовится на каждого</a:t>
            </a:r>
            <a:r>
              <a:rPr kumimoji="0" lang="ru-RU" sz="16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ребёнка.</a:t>
            </a: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r>
            <a:b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Прямоугольник 5"/>
          <p:cNvSpPr/>
          <p:nvPr/>
        </p:nvSpPr>
        <p:spPr>
          <a:xfrm>
            <a:off x="0" y="2348880"/>
            <a:ext cx="8892480" cy="4308872"/>
          </a:xfrm>
          <a:prstGeom prst="rect">
            <a:avLst/>
          </a:prstGeom>
        </p:spPr>
        <p:txBody>
          <a:bodyPr wrap="square">
            <a:spAutoFit/>
          </a:bodyPr>
          <a:lstStyle/>
          <a:p>
            <a:pPr lvl="0" indent="447675" fontAlgn="base">
              <a:spcBef>
                <a:spcPct val="0"/>
              </a:spcBef>
              <a:spcAft>
                <a:spcPct val="0"/>
              </a:spcAft>
            </a:pPr>
            <a:endParaRPr lang="ru-RU" dirty="0" smtClean="0">
              <a:latin typeface="Arial" pitchFamily="34" charset="0"/>
              <a:ea typeface="Calibri" pitchFamily="34" charset="0"/>
              <a:cs typeface="Arial" pitchFamily="34" charset="0"/>
            </a:endParaRPr>
          </a:p>
          <a:p>
            <a:pPr lvl="0" indent="447675" eaLnBrk="0" fontAlgn="base" hangingPunct="0">
              <a:spcBef>
                <a:spcPct val="0"/>
              </a:spcBef>
              <a:spcAft>
                <a:spcPct val="0"/>
              </a:spcAft>
            </a:pPr>
            <a:r>
              <a:rPr lang="ru-RU" sz="1600" b="1" u="sng" dirty="0" smtClean="0">
                <a:latin typeface="Times New Roman" pitchFamily="18" charset="0"/>
                <a:ea typeface="Calibri" pitchFamily="34" charset="0"/>
                <a:cs typeface="Times New Roman" pitchFamily="18" charset="0"/>
              </a:rPr>
              <a:t>Ход игры</a:t>
            </a:r>
            <a:r>
              <a:rPr lang="ru-RU" sz="1600" b="1" dirty="0" smtClean="0">
                <a:latin typeface="Times New Roman" pitchFamily="18" charset="0"/>
                <a:ea typeface="Calibri" pitchFamily="34" charset="0"/>
                <a:cs typeface="Times New Roman" pitchFamily="18" charset="0"/>
              </a:rPr>
              <a:t>:</a:t>
            </a:r>
            <a:endParaRPr lang="ru-RU" sz="1600" dirty="0" smtClean="0">
              <a:latin typeface="Times New Roman" pitchFamily="18" charset="0"/>
              <a:cs typeface="Times New Roman" pitchFamily="18" charset="0"/>
            </a:endParaRPr>
          </a:p>
          <a:p>
            <a:pPr lvl="0" indent="447675" eaLnBrk="0" fontAlgn="base" hangingPunct="0">
              <a:spcBef>
                <a:spcPct val="0"/>
              </a:spcBef>
              <a:spcAft>
                <a:spcPct val="0"/>
              </a:spcAft>
            </a:pPr>
            <a:r>
              <a:rPr lang="ru-RU" sz="1600" u="sng" dirty="0" smtClean="0">
                <a:latin typeface="Times New Roman" pitchFamily="18" charset="0"/>
                <a:ea typeface="Calibri" pitchFamily="34" charset="0"/>
                <a:cs typeface="Times New Roman" pitchFamily="18" charset="0"/>
              </a:rPr>
              <a:t>Педагог</a:t>
            </a:r>
            <a:endParaRPr lang="ru-RU" sz="1600" dirty="0" smtClean="0">
              <a:latin typeface="Times New Roman" pitchFamily="18" charset="0"/>
              <a:cs typeface="Times New Roman" pitchFamily="18" charset="0"/>
            </a:endParaRPr>
          </a:p>
          <a:p>
            <a:pPr lvl="0" indent="447675" eaLnBrk="0" fontAlgn="base" hangingPunct="0">
              <a:spcBef>
                <a:spcPct val="0"/>
              </a:spcBef>
              <a:spcAft>
                <a:spcPct val="0"/>
              </a:spcAft>
            </a:pPr>
            <a:r>
              <a:rPr lang="ru-RU" sz="1600" dirty="0" smtClean="0">
                <a:latin typeface="Times New Roman" pitchFamily="18" charset="0"/>
                <a:ea typeface="Calibri" pitchFamily="34" charset="0"/>
                <a:cs typeface="Times New Roman" pitchFamily="18" charset="0"/>
              </a:rPr>
              <a:t>- Наступила весна, вернулись из тёплых краёв птицы, свили гнёзда и вывели птенчиков. Обрадовались птенчики, что научились летать, и стали летать с веточки на веточку порхать, песенки петь.</a:t>
            </a:r>
            <a:endParaRPr lang="ru-RU" sz="1600" dirty="0" smtClean="0">
              <a:latin typeface="Times New Roman" pitchFamily="18" charset="0"/>
              <a:cs typeface="Times New Roman" pitchFamily="18" charset="0"/>
            </a:endParaRPr>
          </a:p>
          <a:p>
            <a:pPr lvl="0" indent="447675" eaLnBrk="0" fontAlgn="base" hangingPunct="0">
              <a:spcBef>
                <a:spcPct val="0"/>
              </a:spcBef>
              <a:spcAft>
                <a:spcPct val="0"/>
              </a:spcAft>
            </a:pPr>
            <a:r>
              <a:rPr lang="ru-RU" sz="1600" dirty="0" smtClean="0">
                <a:latin typeface="Times New Roman" pitchFamily="18" charset="0"/>
                <a:ea typeface="Calibri" pitchFamily="34" charset="0"/>
                <a:cs typeface="Times New Roman" pitchFamily="18" charset="0"/>
              </a:rPr>
              <a:t>Педагог выбирает маму-птичку и птенчиков. Надевает на них шапочки и даёт им в руки изображения птиц. </a:t>
            </a:r>
            <a:r>
              <a:rPr lang="ru-RU" sz="1600" u="sng" dirty="0" smtClean="0">
                <a:latin typeface="Times New Roman" pitchFamily="18" charset="0"/>
                <a:ea typeface="Calibri" pitchFamily="34" charset="0"/>
                <a:cs typeface="Times New Roman" pitchFamily="18" charset="0"/>
              </a:rPr>
              <a:t>Дети</a:t>
            </a:r>
            <a:r>
              <a:rPr lang="ru-RU" sz="1600" dirty="0" smtClean="0">
                <a:latin typeface="Times New Roman" pitchFamily="18" charset="0"/>
                <a:ea typeface="Calibri" pitchFamily="34" charset="0"/>
                <a:cs typeface="Times New Roman" pitchFamily="18" charset="0"/>
              </a:rPr>
              <a:t> </a:t>
            </a:r>
            <a:r>
              <a:rPr lang="ru-RU" sz="1600" i="1" dirty="0" smtClean="0">
                <a:latin typeface="Times New Roman" pitchFamily="18" charset="0"/>
                <a:ea typeface="Calibri" pitchFamily="34" charset="0"/>
                <a:cs typeface="Times New Roman" pitchFamily="18" charset="0"/>
              </a:rPr>
              <a:t>(поют попевку): Мы птенчики весёлые, </a:t>
            </a:r>
            <a:r>
              <a:rPr lang="ru-RU" sz="1600" dirty="0" smtClean="0">
                <a:latin typeface="Times New Roman" pitchFamily="18" charset="0"/>
                <a:ea typeface="Calibri" pitchFamily="34" charset="0"/>
                <a:cs typeface="Times New Roman" pitchFamily="18" charset="0"/>
              </a:rPr>
              <a:t>у</a:t>
            </a:r>
            <a:r>
              <a:rPr lang="ru-RU" sz="1600" i="1" dirty="0" smtClean="0">
                <a:latin typeface="Times New Roman" pitchFamily="18" charset="0"/>
                <a:ea typeface="Calibri" pitchFamily="34" charset="0"/>
                <a:cs typeface="Times New Roman" pitchFamily="18" charset="0"/>
              </a:rPr>
              <a:t>меем мы летать</a:t>
            </a:r>
            <a:endParaRPr lang="ru-RU" sz="1600" dirty="0" smtClean="0">
              <a:latin typeface="Times New Roman" pitchFamily="18" charset="0"/>
              <a:cs typeface="Times New Roman" pitchFamily="18" charset="0"/>
            </a:endParaRPr>
          </a:p>
          <a:p>
            <a:pPr lvl="0" indent="447675" eaLnBrk="0" fontAlgn="base" hangingPunct="0">
              <a:spcBef>
                <a:spcPct val="0"/>
              </a:spcBef>
              <a:spcAft>
                <a:spcPct val="0"/>
              </a:spcAft>
            </a:pPr>
            <a:r>
              <a:rPr lang="ru-RU" sz="1600" i="1" dirty="0" smtClean="0">
                <a:latin typeface="Times New Roman" pitchFamily="18" charset="0"/>
                <a:ea typeface="Calibri" pitchFamily="34" charset="0"/>
                <a:cs typeface="Times New Roman" pitchFamily="18" charset="0"/>
              </a:rPr>
              <a:t>И с веточки на веточку </a:t>
            </a:r>
            <a:r>
              <a:rPr lang="ru-RU" sz="1600" dirty="0" smtClean="0">
                <a:latin typeface="Times New Roman" pitchFamily="18" charset="0"/>
                <a:ea typeface="Calibri" pitchFamily="34" charset="0"/>
                <a:cs typeface="Times New Roman" pitchFamily="18" charset="0"/>
              </a:rPr>
              <a:t>н</a:t>
            </a:r>
            <a:r>
              <a:rPr lang="ru-RU" sz="1600" i="1" dirty="0" smtClean="0">
                <a:latin typeface="Times New Roman" pitchFamily="18" charset="0"/>
                <a:ea typeface="Calibri" pitchFamily="34" charset="0"/>
                <a:cs typeface="Times New Roman" pitchFamily="18" charset="0"/>
              </a:rPr>
              <a:t>ам весело порхать</a:t>
            </a:r>
            <a:endParaRPr lang="ru-RU" sz="1600" dirty="0" smtClean="0">
              <a:latin typeface="Times New Roman" pitchFamily="18" charset="0"/>
              <a:cs typeface="Times New Roman" pitchFamily="18" charset="0"/>
            </a:endParaRPr>
          </a:p>
          <a:p>
            <a:pPr lvl="0" indent="447675" eaLnBrk="0" fontAlgn="base" hangingPunct="0">
              <a:spcBef>
                <a:spcPct val="0"/>
              </a:spcBef>
              <a:spcAft>
                <a:spcPct val="0"/>
              </a:spcAft>
            </a:pPr>
            <a:r>
              <a:rPr lang="ru-RU" sz="1600" dirty="0" smtClean="0">
                <a:latin typeface="Times New Roman" pitchFamily="18" charset="0"/>
                <a:ea typeface="Calibri" pitchFamily="34" charset="0"/>
                <a:cs typeface="Times New Roman" pitchFamily="18" charset="0"/>
              </a:rPr>
              <a:t>Дети - птенчики, поют свою песенку и раскладывают изображения по верхним веткам дерева, называя по их именам: птенчик РЕ, птенчик СИ</a:t>
            </a:r>
            <a:endParaRPr lang="ru-RU" sz="1600" dirty="0" smtClean="0">
              <a:latin typeface="Times New Roman" pitchFamily="18" charset="0"/>
              <a:cs typeface="Times New Roman" pitchFamily="18" charset="0"/>
            </a:endParaRPr>
          </a:p>
          <a:p>
            <a:pPr lvl="0" indent="447675" eaLnBrk="0" fontAlgn="base" hangingPunct="0">
              <a:spcBef>
                <a:spcPct val="0"/>
              </a:spcBef>
              <a:spcAft>
                <a:spcPct val="0"/>
              </a:spcAft>
            </a:pPr>
            <a:r>
              <a:rPr lang="ru-RU" sz="1600" i="1" dirty="0" smtClean="0">
                <a:latin typeface="Times New Roman" pitchFamily="18" charset="0"/>
                <a:ea typeface="Calibri" pitchFamily="34" charset="0"/>
                <a:cs typeface="Times New Roman" pitchFamily="18" charset="0"/>
              </a:rPr>
              <a:t>Не хочу к тебе лететь, </a:t>
            </a:r>
            <a:r>
              <a:rPr lang="ru-RU" sz="1600" dirty="0" smtClean="0">
                <a:latin typeface="Times New Roman" pitchFamily="18" charset="0"/>
                <a:ea typeface="Calibri" pitchFamily="34" charset="0"/>
                <a:cs typeface="Times New Roman" pitchFamily="18" charset="0"/>
              </a:rPr>
              <a:t>б</a:t>
            </a:r>
            <a:r>
              <a:rPr lang="ru-RU" sz="1600" i="1" dirty="0" smtClean="0">
                <a:latin typeface="Times New Roman" pitchFamily="18" charset="0"/>
                <a:ea typeface="Calibri" pitchFamily="34" charset="0"/>
                <a:cs typeface="Times New Roman" pitchFamily="18" charset="0"/>
              </a:rPr>
              <a:t>уду здесь я песни петь.</a:t>
            </a:r>
            <a:endParaRPr lang="ru-RU" sz="1600" dirty="0" smtClean="0">
              <a:latin typeface="Times New Roman" pitchFamily="18" charset="0"/>
              <a:cs typeface="Times New Roman" pitchFamily="18" charset="0"/>
            </a:endParaRPr>
          </a:p>
          <a:p>
            <a:pPr lvl="0" indent="447675" eaLnBrk="0" fontAlgn="base" hangingPunct="0">
              <a:spcBef>
                <a:spcPct val="0"/>
              </a:spcBef>
              <a:spcAft>
                <a:spcPct val="0"/>
              </a:spcAft>
            </a:pPr>
            <a:r>
              <a:rPr lang="ru-RU" sz="1600" dirty="0" smtClean="0">
                <a:latin typeface="Times New Roman" pitchFamily="18" charset="0"/>
                <a:ea typeface="Calibri" pitchFamily="34" charset="0"/>
                <a:cs typeface="Times New Roman" pitchFamily="18" charset="0"/>
              </a:rPr>
              <a:t>Затем свою песенку поёт мама, она «слетает вниз» и зовет к себе малышей.</a:t>
            </a:r>
            <a:endParaRPr lang="ru-RU" sz="1600" dirty="0" smtClean="0">
              <a:latin typeface="Times New Roman" pitchFamily="18" charset="0"/>
              <a:cs typeface="Times New Roman" pitchFamily="18" charset="0"/>
            </a:endParaRPr>
          </a:p>
          <a:p>
            <a:pPr lvl="0" indent="447675" eaLnBrk="0" fontAlgn="base" hangingPunct="0">
              <a:spcBef>
                <a:spcPct val="0"/>
              </a:spcBef>
              <a:spcAft>
                <a:spcPct val="0"/>
              </a:spcAft>
            </a:pPr>
            <a:r>
              <a:rPr lang="ru-RU" sz="1600" i="1" dirty="0" smtClean="0">
                <a:latin typeface="Times New Roman" pitchFamily="18" charset="0"/>
                <a:ea typeface="Calibri" pitchFamily="34" charset="0"/>
                <a:cs typeface="Times New Roman" pitchFamily="18" charset="0"/>
              </a:rPr>
              <a:t>А мамочка волнуется: </a:t>
            </a:r>
            <a:r>
              <a:rPr lang="ru-RU" sz="1600" dirty="0" smtClean="0">
                <a:latin typeface="Times New Roman" pitchFamily="18" charset="0"/>
                <a:ea typeface="Calibri" pitchFamily="34" charset="0"/>
                <a:cs typeface="Times New Roman" pitchFamily="18" charset="0"/>
              </a:rPr>
              <a:t>л</a:t>
            </a:r>
            <a:r>
              <a:rPr lang="ru-RU" sz="1600" i="1" dirty="0" smtClean="0">
                <a:latin typeface="Times New Roman" pitchFamily="18" charset="0"/>
                <a:ea typeface="Calibri" pitchFamily="34" charset="0"/>
                <a:cs typeface="Times New Roman" pitchFamily="18" charset="0"/>
              </a:rPr>
              <a:t>ети-ка птенчик, вниз! Спою я колыбельную, </a:t>
            </a:r>
            <a:r>
              <a:rPr lang="ru-RU" sz="1600" dirty="0" smtClean="0">
                <a:latin typeface="Times New Roman" pitchFamily="18" charset="0"/>
                <a:ea typeface="Calibri" pitchFamily="34" charset="0"/>
                <a:cs typeface="Times New Roman" pitchFamily="18" charset="0"/>
              </a:rPr>
              <a:t>и </a:t>
            </a:r>
            <a:r>
              <a:rPr lang="ru-RU" sz="1600" i="1" dirty="0" smtClean="0">
                <a:latin typeface="Times New Roman" pitchFamily="18" charset="0"/>
                <a:ea typeface="Calibri" pitchFamily="34" charset="0"/>
                <a:cs typeface="Times New Roman" pitchFamily="18" charset="0"/>
              </a:rPr>
              <a:t>ты уснёшь, малыш!</a:t>
            </a:r>
            <a:endParaRPr lang="ru-RU" sz="1600" dirty="0" smtClean="0">
              <a:latin typeface="Times New Roman" pitchFamily="18" charset="0"/>
              <a:cs typeface="Times New Roman" pitchFamily="18" charset="0"/>
            </a:endParaRPr>
          </a:p>
          <a:p>
            <a:pPr lvl="0" indent="447675" eaLnBrk="0" fontAlgn="base" hangingPunct="0">
              <a:spcBef>
                <a:spcPct val="0"/>
              </a:spcBef>
              <a:spcAft>
                <a:spcPct val="0"/>
              </a:spcAft>
            </a:pPr>
            <a:r>
              <a:rPr lang="ru-RU" sz="1600" dirty="0" smtClean="0">
                <a:latin typeface="Times New Roman" pitchFamily="18" charset="0"/>
                <a:ea typeface="Calibri" pitchFamily="34" charset="0"/>
                <a:cs typeface="Times New Roman" pitchFamily="18" charset="0"/>
              </a:rPr>
              <a:t>Каждый птенчик поочерёдно пропевает свой звук, слетает с дерева и садится рядом с мамой. По окончании</a:t>
            </a:r>
            <a:r>
              <a:rPr lang="ru-RU" sz="1600" dirty="0" smtClean="0">
                <a:latin typeface="Times New Roman" pitchFamily="18" charset="0"/>
                <a:cs typeface="Times New Roman" pitchFamily="18" charset="0"/>
              </a:rPr>
              <a:t> </a:t>
            </a:r>
            <a:r>
              <a:rPr lang="ru-RU" sz="1600" dirty="0" smtClean="0">
                <a:latin typeface="Times New Roman" pitchFamily="18" charset="0"/>
                <a:ea typeface="Calibri" pitchFamily="34" charset="0"/>
                <a:cs typeface="Times New Roman" pitchFamily="18" charset="0"/>
              </a:rPr>
              <a:t>игры все дети пропевают имена (названия нот) птенчиков и возвращают их на веточки.</a:t>
            </a:r>
            <a:endParaRPr lang="ru-RU" sz="1600" dirty="0" smtClean="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s://catherineasquithgallery.com/uploads/posts/2021-02/1613532884_10-p-fon-dlya-prezentatsii-muzikalnaya-tema-12.jpg"/>
          <p:cNvPicPr>
            <a:picLocks noChangeAspect="1" noChangeArrowheads="1"/>
          </p:cNvPicPr>
          <p:nvPr/>
        </p:nvPicPr>
        <p:blipFill>
          <a:blip r:embed="rId2" cstate="print"/>
          <a:srcRect/>
          <a:stretch>
            <a:fillRect/>
          </a:stretch>
        </p:blipFill>
        <p:spPr bwMode="auto">
          <a:xfrm>
            <a:off x="539552" y="188640"/>
            <a:ext cx="8352927" cy="6669360"/>
          </a:xfrm>
          <a:prstGeom prst="rect">
            <a:avLst/>
          </a:prstGeom>
          <a:noFill/>
        </p:spPr>
      </p:pic>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051" name="Rectangle 3"/>
          <p:cNvSpPr>
            <a:spLocks noChangeArrowheads="1"/>
          </p:cNvSpPr>
          <p:nvPr/>
        </p:nvSpPr>
        <p:spPr bwMode="auto">
          <a:xfrm>
            <a:off x="467544" y="181551"/>
            <a:ext cx="919080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Игра</a:t>
            </a:r>
            <a:r>
              <a:rPr lang="ru-RU" sz="2400" dirty="0" smtClean="0">
                <a:solidFill>
                  <a:srgbClr val="FF0000"/>
                </a:solidFill>
                <a:latin typeface="Times New Roman" pitchFamily="18" charset="0"/>
                <a:cs typeface="Times New Roman" pitchFamily="18" charset="0"/>
              </a:rPr>
              <a:t>  </a:t>
            </a:r>
            <a:r>
              <a:rPr kumimoji="0" lang="ru-RU"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для развития</a:t>
            </a:r>
            <a:r>
              <a:rPr lang="ru-RU" sz="2400" dirty="0" smtClean="0">
                <a:solidFill>
                  <a:srgbClr val="FF0000"/>
                </a:solidFill>
                <a:latin typeface="Times New Roman" pitchFamily="18" charset="0"/>
                <a:cs typeface="Times New Roman" pitchFamily="18" charset="0"/>
              </a:rPr>
              <a:t> </a:t>
            </a:r>
            <a:r>
              <a:rPr kumimoji="0" lang="ru-RU"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звуковысотного слуха</a:t>
            </a:r>
            <a:endParaRPr kumimoji="0" lang="ru-RU" sz="24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«Домик-крошечка»</a:t>
            </a:r>
            <a:endParaRPr kumimoji="0" lang="ru-RU" sz="2400" b="0" i="0" u="none" strike="noStrike" cap="none" normalizeH="0" baseline="0" dirty="0" smtClean="0">
              <a:ln>
                <a:noFill/>
              </a:ln>
              <a:solidFill>
                <a:srgbClr val="FF0000"/>
              </a:solidFill>
              <a:effectLst/>
              <a:latin typeface="Times New Roman" pitchFamily="18" charset="0"/>
              <a:cs typeface="Times New Roman" pitchFamily="18" charset="0"/>
            </a:endParaRPr>
          </a:p>
        </p:txBody>
      </p:sp>
      <p:pic>
        <p:nvPicPr>
          <p:cNvPr id="2052" name="image8.jpeg" descr="http://cs628617.vk.me/v628617663/22ec0/zPTUrLkijVU.jpg"/>
          <p:cNvPicPr>
            <a:picLocks noChangeAspect="1" noChangeArrowheads="1"/>
          </p:cNvPicPr>
          <p:nvPr/>
        </p:nvPicPr>
        <p:blipFill>
          <a:blip r:embed="rId3" cstate="print"/>
          <a:srcRect/>
          <a:stretch>
            <a:fillRect/>
          </a:stretch>
        </p:blipFill>
        <p:spPr bwMode="auto">
          <a:xfrm>
            <a:off x="7385050" y="0"/>
            <a:ext cx="1758950" cy="1749425"/>
          </a:xfrm>
          <a:prstGeom prst="rect">
            <a:avLst/>
          </a:prstGeom>
          <a:noFill/>
        </p:spPr>
      </p:pic>
      <p:sp>
        <p:nvSpPr>
          <p:cNvPr id="2054" name="Rectangle 6"/>
          <p:cNvSpPr>
            <a:spLocks noChangeArrowheads="1"/>
          </p:cNvSpPr>
          <p:nvPr/>
        </p:nvSpPr>
        <p:spPr bwMode="auto">
          <a:xfrm>
            <a:off x="0" y="1628800"/>
            <a:ext cx="9210675"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73075" algn="l" defTabSz="914400" rtl="0" eaLnBrk="1" fontAlgn="base" latinLnBrk="0" hangingPunct="1">
              <a:lnSpc>
                <a:spcPct val="100000"/>
              </a:lnSpc>
              <a:spcBef>
                <a:spcPct val="0"/>
              </a:spcBef>
              <a:spcAft>
                <a:spcPct val="0"/>
              </a:spcAft>
              <a:buClrTx/>
              <a:buSzTx/>
              <a:buFontTx/>
              <a:buNone/>
              <a:tabLst>
                <a:tab pos="566738" algn="l"/>
              </a:tabLst>
            </a:pP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Демонстрационный материал: </a:t>
            </a:r>
            <a:r>
              <a:rPr kumimoji="0" lang="ru-RU" sz="16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игровое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поле с изображением домика с крыльцом </a:t>
            </a:r>
          </a:p>
          <a:p>
            <a:pPr marL="0" marR="0" lvl="0" indent="473075" algn="l" defTabSz="914400" rtl="0" eaLnBrk="1" fontAlgn="base" latinLnBrk="0" hangingPunct="1">
              <a:lnSpc>
                <a:spcPct val="100000"/>
              </a:lnSpc>
              <a:spcBef>
                <a:spcPct val="0"/>
              </a:spcBef>
              <a:spcAft>
                <a:spcPct val="0"/>
              </a:spcAft>
              <a:buClrTx/>
              <a:buSzTx/>
              <a:buFontTx/>
              <a:buNone/>
              <a:tabLst>
                <a:tab pos="566738" algn="l"/>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из семи ступенек. Фигурки зверей: заяц, лягушка, лиса, мышка, петушок, кошка, собака, птичка.</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73075" algn="l" defTabSz="914400" rtl="0" eaLnBrk="0" fontAlgn="base" latinLnBrk="0" hangingPunct="0">
              <a:lnSpc>
                <a:spcPct val="100000"/>
              </a:lnSpc>
              <a:spcBef>
                <a:spcPct val="0"/>
              </a:spcBef>
              <a:spcAft>
                <a:spcPct val="0"/>
              </a:spcAft>
              <a:buClrTx/>
              <a:buSzTx/>
              <a:buFontTx/>
              <a:buNone/>
              <a:tabLst>
                <a:tab pos="566738" algn="l"/>
              </a:tabLst>
            </a:pPr>
            <a:r>
              <a:rPr kumimoji="0" lang="ru-RU" sz="16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Ход игры</a:t>
            </a: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73075" algn="l" defTabSz="914400" rtl="0" eaLnBrk="0" fontAlgn="base" latinLnBrk="0" hangingPunct="0">
              <a:lnSpc>
                <a:spcPct val="100000"/>
              </a:lnSpc>
              <a:spcBef>
                <a:spcPct val="0"/>
              </a:spcBef>
              <a:spcAft>
                <a:spcPct val="0"/>
              </a:spcAft>
              <a:buClrTx/>
              <a:buSzTx/>
              <a:buFontTx/>
              <a:buNone/>
              <a:tabLst>
                <a:tab pos="566738" algn="l"/>
              </a:tabLst>
            </a:pPr>
            <a:r>
              <a:rPr kumimoji="0" lang="ru-RU" sz="16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Педагог</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73075" algn="l" defTabSz="914400" rtl="0" eaLnBrk="0" fontAlgn="base" latinLnBrk="0" hangingPunct="0">
              <a:lnSpc>
                <a:spcPct val="100000"/>
              </a:lnSpc>
              <a:spcBef>
                <a:spcPct val="0"/>
              </a:spcBef>
              <a:spcAft>
                <a:spcPct val="0"/>
              </a:spcAft>
              <a:buClrTx/>
              <a:buSzTx/>
              <a:buFontTx/>
              <a:buNone/>
              <a:tabLst>
                <a:tab pos="566738" algn="l"/>
              </a:tabLst>
            </a:pPr>
            <a:r>
              <a:rPr kumimoji="0" lang="ru-RU" sz="16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Стоит в поле теремок, теремок. Как красив он и высок, да высок. По ступенькам мы идёи,</a:t>
            </a:r>
          </a:p>
          <a:p>
            <a:pPr marL="0" marR="0" lvl="0" indent="473075" algn="l" defTabSz="914400" rtl="0" eaLnBrk="0" fontAlgn="base" latinLnBrk="0" hangingPunct="0">
              <a:lnSpc>
                <a:spcPct val="100000"/>
              </a:lnSpc>
              <a:spcBef>
                <a:spcPct val="0"/>
              </a:spcBef>
              <a:spcAft>
                <a:spcPct val="0"/>
              </a:spcAft>
              <a:buClrTx/>
              <a:buSzTx/>
              <a:buFontTx/>
              <a:buNone/>
              <a:tabLst>
                <a:tab pos="566738" algn="l"/>
              </a:tabLst>
            </a:pPr>
            <a:r>
              <a:rPr kumimoji="0" lang="ru-RU" sz="16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все идём. Свою песенку поём, да поём.</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73075" algn="l" defTabSz="914400" rtl="0" eaLnBrk="0" fontAlgn="base" latinLnBrk="0" hangingPunct="0">
              <a:lnSpc>
                <a:spcPct val="100000"/>
              </a:lnSpc>
              <a:spcBef>
                <a:spcPct val="0"/>
              </a:spcBef>
              <a:spcAft>
                <a:spcPct val="0"/>
              </a:spcAft>
              <a:buClrTx/>
              <a:buSzTx/>
              <a:buFontTx/>
              <a:buNone/>
              <a:tabLst>
                <a:tab pos="566738" algn="l"/>
              </a:tabLst>
            </a:pPr>
            <a:r>
              <a:rPr kumimoji="0" lang="ru-RU" sz="16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Приходите в теремок, в теремок.</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73075" algn="l" defTabSz="914400" rtl="0" eaLnBrk="0" fontAlgn="base" latinLnBrk="0" hangingPunct="0">
              <a:lnSpc>
                <a:spcPct val="100000"/>
              </a:lnSpc>
              <a:spcBef>
                <a:spcPct val="0"/>
              </a:spcBef>
              <a:spcAft>
                <a:spcPct val="0"/>
              </a:spcAft>
              <a:buClrTx/>
              <a:buSzTx/>
              <a:buFontTx/>
              <a:buNone/>
              <a:tabLst>
                <a:tab pos="566738" algn="l"/>
              </a:tabLst>
            </a:pPr>
            <a:r>
              <a:rPr kumimoji="0" lang="ru-RU" sz="16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Будем печь большой пирог, да пирог.</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 помощью считалки выбираются трое детей, каждый </a:t>
            </a:r>
          </a:p>
          <a:p>
            <a:pPr marL="0" marR="0" lvl="0" indent="473075" algn="l" defTabSz="914400" rtl="0" eaLnBrk="0" fontAlgn="base" latinLnBrk="0" hangingPunct="0">
              <a:lnSpc>
                <a:spcPct val="100000"/>
              </a:lnSpc>
              <a:spcBef>
                <a:spcPct val="0"/>
              </a:spcBef>
              <a:spcAft>
                <a:spcPct val="0"/>
              </a:spcAft>
              <a:buClrTx/>
              <a:buSzTx/>
              <a:buFontTx/>
              <a:buNone/>
              <a:tabLst>
                <a:tab pos="566738" algn="l"/>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берёт себе любую фигурку зверюшки.</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73075" algn="l" defTabSz="914400" rtl="0" eaLnBrk="0" fontAlgn="base" latinLnBrk="0" hangingPunct="0">
              <a:lnSpc>
                <a:spcPct val="100000"/>
              </a:lnSpc>
              <a:spcBef>
                <a:spcPct val="0"/>
              </a:spcBef>
              <a:spcAft>
                <a:spcPct val="0"/>
              </a:spcAft>
              <a:buClrTx/>
              <a:buSzTx/>
              <a:buFontTx/>
              <a:buNone/>
              <a:tabLst>
                <a:tab pos="566738" algn="l"/>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Персонаж идёт по ступенькам вверх и поёт первую фразу:</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7675" algn="l" defTabSz="914400" rtl="0" eaLnBrk="0" fontAlgn="base" latinLnBrk="0" hangingPunct="0">
              <a:lnSpc>
                <a:spcPct val="100000"/>
              </a:lnSpc>
              <a:spcBef>
                <a:spcPct val="0"/>
              </a:spcBef>
              <a:spcAft>
                <a:spcPct val="0"/>
              </a:spcAft>
              <a:buClrTx/>
              <a:buSzTx/>
              <a:buFontTx/>
              <a:buChar char="•"/>
              <a:tabLst>
                <a:tab pos="566738" algn="l"/>
              </a:tabLst>
            </a:pPr>
            <a:r>
              <a:rPr kumimoji="0" lang="ru-RU" sz="16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 ступенькам я иду…</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7675" algn="l" defTabSz="914400" rtl="0" eaLnBrk="0" fontAlgn="base" latinLnBrk="0" hangingPunct="0">
              <a:lnSpc>
                <a:spcPct val="100000"/>
              </a:lnSpc>
              <a:spcBef>
                <a:spcPct val="0"/>
              </a:spcBef>
              <a:spcAft>
                <a:spcPct val="0"/>
              </a:spcAft>
              <a:buClrTx/>
              <a:buSzTx/>
              <a:buFontTx/>
              <a:buNone/>
              <a:tabLst>
                <a:tab pos="566738" algn="l"/>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Затем, стоя у входа в домик, поёт вторую фразу:</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7675" algn="l" defTabSz="914400" rtl="0" eaLnBrk="0" fontAlgn="base" latinLnBrk="0" hangingPunct="0">
              <a:lnSpc>
                <a:spcPct val="100000"/>
              </a:lnSpc>
              <a:spcBef>
                <a:spcPct val="0"/>
              </a:spcBef>
              <a:spcAft>
                <a:spcPct val="0"/>
              </a:spcAft>
              <a:buClrTx/>
              <a:buSzTx/>
              <a:buFontTx/>
              <a:buChar char="•"/>
              <a:tabLst>
                <a:tab pos="566738" algn="l"/>
              </a:tabLst>
            </a:pPr>
            <a:r>
              <a:rPr kumimoji="0" lang="ru-RU" sz="16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дом чудесный захожу!</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7675" algn="l" defTabSz="914400" rtl="0" eaLnBrk="0" fontAlgn="base" latinLnBrk="0" hangingPunct="0">
              <a:lnSpc>
                <a:spcPct val="100000"/>
              </a:lnSpc>
              <a:spcBef>
                <a:spcPct val="0"/>
              </a:spcBef>
              <a:spcAft>
                <a:spcPct val="0"/>
              </a:spcAft>
              <a:buClrTx/>
              <a:buSzTx/>
              <a:buFontTx/>
              <a:buNone/>
              <a:tabLst>
                <a:tab pos="566738" algn="l"/>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Придумывая свой мотив,- и «заходит» в дом. Каждый ребёнок, придумывая мотив второй</a:t>
            </a:r>
          </a:p>
          <a:p>
            <a:pPr marL="0" marR="0" lvl="0" indent="447675" algn="l" defTabSz="914400" rtl="0" eaLnBrk="0" fontAlgn="base" latinLnBrk="0" hangingPunct="0">
              <a:lnSpc>
                <a:spcPct val="100000"/>
              </a:lnSpc>
              <a:spcBef>
                <a:spcPct val="0"/>
              </a:spcBef>
              <a:spcAft>
                <a:spcPct val="0"/>
              </a:spcAft>
              <a:buClrTx/>
              <a:buSzTx/>
              <a:buFontTx/>
              <a:buNone/>
              <a:tabLst>
                <a:tab pos="566738" algn="l"/>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фразы, не должен повторять чужой мотив.</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7675" algn="l" defTabSz="914400" rtl="0" eaLnBrk="0" fontAlgn="base" latinLnBrk="0" hangingPunct="0">
              <a:lnSpc>
                <a:spcPct val="100000"/>
              </a:lnSpc>
              <a:spcBef>
                <a:spcPct val="0"/>
              </a:spcBef>
              <a:spcAft>
                <a:spcPct val="0"/>
              </a:spcAft>
              <a:buClrTx/>
              <a:buSzTx/>
              <a:buFontTx/>
              <a:buNone/>
              <a:tabLst>
                <a:tab pos="566738" algn="l"/>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Когда все персонажи «зайдут» в дом, начинается постепенное движение вниз, </a:t>
            </a:r>
          </a:p>
          <a:p>
            <a:pPr marL="0" marR="0" lvl="0" indent="447675" algn="l" defTabSz="914400" rtl="0" eaLnBrk="0" fontAlgn="base" latinLnBrk="0" hangingPunct="0">
              <a:lnSpc>
                <a:spcPct val="100000"/>
              </a:lnSpc>
              <a:spcBef>
                <a:spcPct val="0"/>
              </a:spcBef>
              <a:spcAft>
                <a:spcPct val="0"/>
              </a:spcAft>
              <a:buClrTx/>
              <a:buSzTx/>
              <a:buFontTx/>
              <a:buNone/>
              <a:tabLst>
                <a:tab pos="566738" algn="l"/>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обратном порядке. Персонаж спускается по ступенькам и поёт:</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7675" algn="l" defTabSz="914400" rtl="0" eaLnBrk="0" fontAlgn="base" latinLnBrk="0" hangingPunct="0">
              <a:lnSpc>
                <a:spcPct val="100000"/>
              </a:lnSpc>
              <a:spcBef>
                <a:spcPct val="0"/>
              </a:spcBef>
              <a:spcAft>
                <a:spcPct val="0"/>
              </a:spcAft>
              <a:buClrTx/>
              <a:buSzTx/>
              <a:buFontTx/>
              <a:buNone/>
              <a:tabLst>
                <a:tab pos="566738" algn="l"/>
              </a:tabLst>
            </a:pPr>
            <a:r>
              <a:rPr kumimoji="0" lang="ru-RU" sz="16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 ступенькам вниз иду…</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7675" algn="l" defTabSz="914400" rtl="0" eaLnBrk="0" fontAlgn="base" latinLnBrk="0" hangingPunct="0">
              <a:lnSpc>
                <a:spcPct val="100000"/>
              </a:lnSpc>
              <a:spcBef>
                <a:spcPct val="0"/>
              </a:spcBef>
              <a:spcAft>
                <a:spcPct val="0"/>
              </a:spcAft>
              <a:buClrTx/>
              <a:buSzTx/>
              <a:buFontTx/>
              <a:buNone/>
              <a:tabLst>
                <a:tab pos="566738" algn="l"/>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Затем, стоя у первой ступеньки, допевает вторую фразу:</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7675" algn="l" defTabSz="914400" rtl="0" eaLnBrk="0" fontAlgn="base" latinLnBrk="0" hangingPunct="0">
              <a:lnSpc>
                <a:spcPct val="100000"/>
              </a:lnSpc>
              <a:spcBef>
                <a:spcPct val="0"/>
              </a:spcBef>
              <a:spcAft>
                <a:spcPct val="0"/>
              </a:spcAft>
              <a:buClrTx/>
              <a:buSzTx/>
              <a:buFontTx/>
              <a:buNone/>
              <a:tabLst>
                <a:tab pos="566738" algn="l"/>
              </a:tabLst>
            </a:pPr>
            <a:r>
              <a:rPr kumimoji="0" lang="ru-RU" sz="16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 тропиночке уйду.</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7675" algn="l" defTabSz="914400" rtl="0" eaLnBrk="0" fontAlgn="base" latinLnBrk="0" hangingPunct="0">
              <a:lnSpc>
                <a:spcPct val="100000"/>
              </a:lnSpc>
              <a:spcBef>
                <a:spcPct val="0"/>
              </a:spcBef>
              <a:spcAft>
                <a:spcPct val="0"/>
              </a:spcAft>
              <a:buClrTx/>
              <a:buSzTx/>
              <a:buFontTx/>
              <a:buNone/>
              <a:tabLst>
                <a:tab pos="566738" algn="l"/>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Также придумывая свой мотив этой фразы, и уходит.</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7675" algn="l" defTabSz="914400" rtl="0" eaLnBrk="0" fontAlgn="base" latinLnBrk="0" hangingPunct="0">
              <a:lnSpc>
                <a:spcPct val="100000"/>
              </a:lnSpc>
              <a:spcBef>
                <a:spcPct val="0"/>
              </a:spcBef>
              <a:spcAft>
                <a:spcPct val="0"/>
              </a:spcAft>
              <a:buClrTx/>
              <a:buSzTx/>
              <a:buFontTx/>
              <a:buNone/>
              <a:tabLst>
                <a:tab pos="566738" algn="l"/>
              </a:tabLst>
            </a:pP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055" name="Rectangle 7"/>
          <p:cNvSpPr>
            <a:spLocks noChangeArrowheads="1"/>
          </p:cNvSpPr>
          <p:nvPr/>
        </p:nvSpPr>
        <p:spPr bwMode="auto">
          <a:xfrm>
            <a:off x="683568" y="826621"/>
            <a:ext cx="676875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Цель</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закрепление знаний детей о постепенном движении мелодии вверх и</a:t>
            </a:r>
            <a:r>
              <a:rPr kumimoji="0" lang="ru-RU"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вниз.</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atherineasquithgallery.com/uploads/posts/2021-02/1613532884_10-p-fon-dlya-prezentatsii-muzikalnaya-tema-12.jpg"/>
          <p:cNvPicPr>
            <a:picLocks noChangeAspect="1" noChangeArrowheads="1"/>
          </p:cNvPicPr>
          <p:nvPr/>
        </p:nvPicPr>
        <p:blipFill>
          <a:blip r:embed="rId2" cstate="print"/>
          <a:srcRect/>
          <a:stretch>
            <a:fillRect/>
          </a:stretch>
        </p:blipFill>
        <p:spPr bwMode="auto">
          <a:xfrm>
            <a:off x="539552" y="188640"/>
            <a:ext cx="8352927" cy="6264695"/>
          </a:xfrm>
          <a:prstGeom prst="rect">
            <a:avLst/>
          </a:prstGeom>
          <a:noFill/>
        </p:spPr>
      </p:pic>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29" name="Rectangle 5"/>
          <p:cNvSpPr>
            <a:spLocks noChangeArrowheads="1"/>
          </p:cNvSpPr>
          <p:nvPr/>
        </p:nvSpPr>
        <p:spPr bwMode="auto">
          <a:xfrm>
            <a:off x="2195736" y="548680"/>
            <a:ext cx="5667385"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Перечень музыкально-дидактических игр для детей</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подготовительной группы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по Программе «Детство»</a:t>
            </a:r>
            <a:endParaRPr kumimoji="0" lang="ru-RU" b="0" i="0" u="none" strike="noStrike" cap="none" normalizeH="0" baseline="0" dirty="0" smtClean="0">
              <a:ln>
                <a:noFill/>
              </a:ln>
              <a:solidFill>
                <a:srgbClr val="FF0000"/>
              </a:solidFill>
              <a:effectLst/>
              <a:latin typeface="Times New Roman" pitchFamily="18" charset="0"/>
              <a:cs typeface="Times New Roman" pitchFamily="18" charset="0"/>
            </a:endParaRPr>
          </a:p>
        </p:txBody>
      </p:sp>
      <p:graphicFrame>
        <p:nvGraphicFramePr>
          <p:cNvPr id="7" name="Таблица 6"/>
          <p:cNvGraphicFramePr>
            <a:graphicFrameLocks noGrp="1"/>
          </p:cNvGraphicFramePr>
          <p:nvPr/>
        </p:nvGraphicFramePr>
        <p:xfrm>
          <a:off x="2339752" y="1700809"/>
          <a:ext cx="6600056" cy="4483735"/>
        </p:xfrm>
        <a:graphic>
          <a:graphicData uri="http://schemas.openxmlformats.org/drawingml/2006/table">
            <a:tbl>
              <a:tblPr/>
              <a:tblGrid>
                <a:gridCol w="3403325"/>
                <a:gridCol w="3196731"/>
              </a:tblGrid>
              <a:tr h="1410240">
                <a:tc>
                  <a:txBody>
                    <a:bodyPr/>
                    <a:lstStyle/>
                    <a:p>
                      <a:pPr marL="842645" indent="-109855">
                        <a:spcBef>
                          <a:spcPts val="50"/>
                        </a:spcBef>
                        <a:spcAft>
                          <a:spcPts val="0"/>
                        </a:spcAft>
                      </a:pPr>
                      <a:r>
                        <a:rPr lang="ru-RU" sz="1200" b="1" dirty="0">
                          <a:latin typeface="Times New Roman" pitchFamily="18" charset="0"/>
                          <a:ea typeface="Calibri"/>
                          <a:cs typeface="Times New Roman" pitchFamily="18" charset="0"/>
                        </a:rPr>
                        <a:t>Развитие</a:t>
                      </a:r>
                      <a:r>
                        <a:rPr lang="ru-RU" sz="1200" b="1" spc="-50" dirty="0">
                          <a:latin typeface="Times New Roman" pitchFamily="18" charset="0"/>
                          <a:ea typeface="Calibri"/>
                          <a:cs typeface="Times New Roman" pitchFamily="18" charset="0"/>
                        </a:rPr>
                        <a:t> </a:t>
                      </a:r>
                      <a:r>
                        <a:rPr lang="ru-RU" sz="1200" b="1" dirty="0">
                          <a:latin typeface="Times New Roman" pitchFamily="18" charset="0"/>
                          <a:ea typeface="Calibri"/>
                          <a:cs typeface="Times New Roman" pitchFamily="18" charset="0"/>
                        </a:rPr>
                        <a:t>детского</a:t>
                      </a:r>
                      <a:r>
                        <a:rPr lang="ru-RU" sz="1200" b="1" spc="-35" dirty="0">
                          <a:latin typeface="Times New Roman" pitchFamily="18" charset="0"/>
                          <a:ea typeface="Calibri"/>
                          <a:cs typeface="Times New Roman" pitchFamily="18" charset="0"/>
                        </a:rPr>
                        <a:t> </a:t>
                      </a:r>
                      <a:r>
                        <a:rPr lang="ru-RU" sz="1200" b="1" dirty="0">
                          <a:latin typeface="Times New Roman" pitchFamily="18" charset="0"/>
                          <a:ea typeface="Calibri"/>
                          <a:cs typeface="Times New Roman" pitchFamily="18" charset="0"/>
                        </a:rPr>
                        <a:t>творчества</a:t>
                      </a:r>
                      <a:endParaRPr lang="ru-RU" sz="1200" dirty="0">
                        <a:latin typeface="Times New Roman" pitchFamily="18" charset="0"/>
                        <a:ea typeface="Calibri"/>
                        <a:cs typeface="Times New Roman" pitchFamily="18" charset="0"/>
                      </a:endParaRPr>
                    </a:p>
                    <a:p>
                      <a:pPr marL="342900" lvl="0" indent="-342900">
                        <a:spcBef>
                          <a:spcPts val="125"/>
                        </a:spcBef>
                        <a:spcAft>
                          <a:spcPts val="0"/>
                        </a:spcAft>
                        <a:buSzPts val="700"/>
                        <a:buFont typeface="Calibri"/>
                        <a:buAutoNum type="arabicPeriod"/>
                        <a:tabLst>
                          <a:tab pos="135890" algn="l"/>
                          <a:tab pos="1461770" algn="l"/>
                        </a:tabLst>
                      </a:pPr>
                      <a:r>
                        <a:rPr lang="ru-RU" sz="1200" spc="0" dirty="0">
                          <a:latin typeface="Times New Roman" pitchFamily="18" charset="0"/>
                          <a:ea typeface="Calibri"/>
                          <a:cs typeface="Times New Roman" pitchFamily="18" charset="0"/>
                        </a:rPr>
                        <a:t>Музыкальный</a:t>
                      </a:r>
                      <a:r>
                        <a:rPr lang="ru-RU" sz="1200" spc="-35" dirty="0">
                          <a:latin typeface="Times New Roman" pitchFamily="18" charset="0"/>
                          <a:ea typeface="Calibri"/>
                          <a:cs typeface="Times New Roman" pitchFamily="18" charset="0"/>
                        </a:rPr>
                        <a:t> </a:t>
                      </a:r>
                      <a:r>
                        <a:rPr lang="ru-RU" sz="1200" spc="0" dirty="0">
                          <a:latin typeface="Times New Roman" pitchFamily="18" charset="0"/>
                          <a:ea typeface="Calibri"/>
                          <a:cs typeface="Times New Roman" pitchFamily="18" charset="0"/>
                        </a:rPr>
                        <a:t>телефон	7.</a:t>
                      </a:r>
                      <a:r>
                        <a:rPr lang="ru-RU" sz="1200" spc="-15" dirty="0">
                          <a:latin typeface="Times New Roman" pitchFamily="18" charset="0"/>
                          <a:ea typeface="Calibri"/>
                          <a:cs typeface="Times New Roman" pitchFamily="18" charset="0"/>
                        </a:rPr>
                        <a:t> </a:t>
                      </a:r>
                      <a:r>
                        <a:rPr lang="ru-RU" sz="1200" spc="0" dirty="0">
                          <a:latin typeface="Times New Roman" pitchFamily="18" charset="0"/>
                          <a:ea typeface="Calibri"/>
                          <a:cs typeface="Times New Roman" pitchFamily="18" charset="0"/>
                        </a:rPr>
                        <a:t>Музыкальные</a:t>
                      </a:r>
                      <a:r>
                        <a:rPr lang="ru-RU" sz="1200" spc="-35" dirty="0">
                          <a:latin typeface="Times New Roman" pitchFamily="18" charset="0"/>
                          <a:ea typeface="Calibri"/>
                          <a:cs typeface="Times New Roman" pitchFamily="18" charset="0"/>
                        </a:rPr>
                        <a:t> </a:t>
                      </a:r>
                      <a:r>
                        <a:rPr lang="ru-RU" sz="1200" spc="0" dirty="0">
                          <a:latin typeface="Times New Roman" pitchFamily="18" charset="0"/>
                          <a:ea typeface="Calibri"/>
                          <a:cs typeface="Times New Roman" pitchFamily="18" charset="0"/>
                        </a:rPr>
                        <a:t>птенчики</a:t>
                      </a:r>
                    </a:p>
                    <a:p>
                      <a:pPr marL="342900" lvl="0" indent="-342900">
                        <a:spcBef>
                          <a:spcPts val="155"/>
                        </a:spcBef>
                        <a:spcAft>
                          <a:spcPts val="0"/>
                        </a:spcAft>
                        <a:buSzPts val="700"/>
                        <a:buFont typeface="Calibri"/>
                        <a:buAutoNum type="arabicPeriod"/>
                        <a:tabLst>
                          <a:tab pos="156845" algn="l"/>
                        </a:tabLst>
                      </a:pPr>
                      <a:r>
                        <a:rPr lang="ru-RU" sz="1200" spc="0" dirty="0">
                          <a:latin typeface="Times New Roman" pitchFamily="18" charset="0"/>
                          <a:ea typeface="Calibri"/>
                          <a:cs typeface="Times New Roman" pitchFamily="18" charset="0"/>
                        </a:rPr>
                        <a:t>Веселый</a:t>
                      </a:r>
                      <a:r>
                        <a:rPr lang="ru-RU" sz="1200" spc="-5" dirty="0">
                          <a:latin typeface="Times New Roman" pitchFamily="18" charset="0"/>
                          <a:ea typeface="Calibri"/>
                          <a:cs typeface="Times New Roman" pitchFamily="18" charset="0"/>
                        </a:rPr>
                        <a:t> </a:t>
                      </a:r>
                      <a:r>
                        <a:rPr lang="ru-RU" sz="1200" spc="0" dirty="0">
                          <a:latin typeface="Times New Roman" pitchFamily="18" charset="0"/>
                          <a:ea typeface="Calibri"/>
                          <a:cs typeface="Times New Roman" pitchFamily="18" charset="0"/>
                        </a:rPr>
                        <a:t>маятник</a:t>
                      </a:r>
                    </a:p>
                    <a:p>
                      <a:pPr marL="342900" lvl="0" indent="-342900">
                        <a:spcBef>
                          <a:spcPts val="125"/>
                        </a:spcBef>
                        <a:spcAft>
                          <a:spcPts val="0"/>
                        </a:spcAft>
                        <a:buSzPts val="700"/>
                        <a:buFont typeface="Calibri"/>
                        <a:buAutoNum type="arabicPeriod"/>
                        <a:tabLst>
                          <a:tab pos="156845" algn="l"/>
                        </a:tabLst>
                      </a:pPr>
                      <a:r>
                        <a:rPr lang="ru-RU" sz="1200" spc="0" dirty="0">
                          <a:latin typeface="Times New Roman" pitchFamily="18" charset="0"/>
                          <a:ea typeface="Calibri"/>
                          <a:cs typeface="Times New Roman" pitchFamily="18" charset="0"/>
                        </a:rPr>
                        <a:t>Музыкальная</a:t>
                      </a:r>
                      <a:r>
                        <a:rPr lang="ru-RU" sz="1200" spc="-55" dirty="0">
                          <a:latin typeface="Times New Roman" pitchFamily="18" charset="0"/>
                          <a:ea typeface="Calibri"/>
                          <a:cs typeface="Times New Roman" pitchFamily="18" charset="0"/>
                        </a:rPr>
                        <a:t> </a:t>
                      </a:r>
                      <a:r>
                        <a:rPr lang="ru-RU" sz="1200" spc="0" dirty="0">
                          <a:latin typeface="Times New Roman" pitchFamily="18" charset="0"/>
                          <a:ea typeface="Calibri"/>
                          <a:cs typeface="Times New Roman" pitchFamily="18" charset="0"/>
                        </a:rPr>
                        <a:t>шкатулка</a:t>
                      </a:r>
                    </a:p>
                    <a:p>
                      <a:pPr marL="342900" lvl="0" indent="-342900">
                        <a:spcBef>
                          <a:spcPts val="175"/>
                        </a:spcBef>
                        <a:spcAft>
                          <a:spcPts val="0"/>
                        </a:spcAft>
                        <a:buSzPts val="700"/>
                        <a:buFont typeface="Calibri"/>
                        <a:buAutoNum type="arabicPeriod"/>
                        <a:tabLst>
                          <a:tab pos="156845" algn="l"/>
                        </a:tabLst>
                      </a:pPr>
                      <a:r>
                        <a:rPr lang="ru-RU" sz="1200" spc="0" dirty="0">
                          <a:latin typeface="Times New Roman" pitchFamily="18" charset="0"/>
                          <a:ea typeface="Calibri"/>
                          <a:cs typeface="Times New Roman" pitchFamily="18" charset="0"/>
                        </a:rPr>
                        <a:t>Наши</a:t>
                      </a:r>
                      <a:r>
                        <a:rPr lang="ru-RU" sz="1200" spc="-25" dirty="0">
                          <a:latin typeface="Times New Roman" pitchFamily="18" charset="0"/>
                          <a:ea typeface="Calibri"/>
                          <a:cs typeface="Times New Roman" pitchFamily="18" charset="0"/>
                        </a:rPr>
                        <a:t> </a:t>
                      </a:r>
                      <a:r>
                        <a:rPr lang="ru-RU" sz="1200" spc="0" dirty="0">
                          <a:latin typeface="Times New Roman" pitchFamily="18" charset="0"/>
                          <a:ea typeface="Calibri"/>
                          <a:cs typeface="Times New Roman" pitchFamily="18" charset="0"/>
                        </a:rPr>
                        <a:t>любимые</a:t>
                      </a:r>
                      <a:r>
                        <a:rPr lang="ru-RU" sz="1200" spc="-30" dirty="0">
                          <a:latin typeface="Times New Roman" pitchFamily="18" charset="0"/>
                          <a:ea typeface="Calibri"/>
                          <a:cs typeface="Times New Roman" pitchFamily="18" charset="0"/>
                        </a:rPr>
                        <a:t> </a:t>
                      </a:r>
                      <a:r>
                        <a:rPr lang="ru-RU" sz="1200" spc="0" dirty="0">
                          <a:latin typeface="Times New Roman" pitchFamily="18" charset="0"/>
                          <a:ea typeface="Calibri"/>
                          <a:cs typeface="Times New Roman" pitchFamily="18" charset="0"/>
                        </a:rPr>
                        <a:t>пластинки</a:t>
                      </a:r>
                    </a:p>
                    <a:p>
                      <a:pPr marL="342900" lvl="0" indent="-342900">
                        <a:spcBef>
                          <a:spcPts val="125"/>
                        </a:spcBef>
                        <a:spcAft>
                          <a:spcPts val="0"/>
                        </a:spcAft>
                        <a:buSzPts val="700"/>
                        <a:buFont typeface="Calibri"/>
                        <a:buAutoNum type="arabicPeriod"/>
                        <a:tabLst>
                          <a:tab pos="156845" algn="l"/>
                        </a:tabLst>
                      </a:pPr>
                      <a:r>
                        <a:rPr lang="ru-RU" sz="1200" spc="0" dirty="0">
                          <a:latin typeface="Times New Roman" pitchFamily="18" charset="0"/>
                          <a:ea typeface="Calibri"/>
                          <a:cs typeface="Times New Roman" pitchFamily="18" charset="0"/>
                        </a:rPr>
                        <a:t>Музыкальная</a:t>
                      </a:r>
                      <a:r>
                        <a:rPr lang="ru-RU" sz="1200" spc="-50" dirty="0">
                          <a:latin typeface="Times New Roman" pitchFamily="18" charset="0"/>
                          <a:ea typeface="Calibri"/>
                          <a:cs typeface="Times New Roman" pitchFamily="18" charset="0"/>
                        </a:rPr>
                        <a:t> </a:t>
                      </a:r>
                      <a:r>
                        <a:rPr lang="ru-RU" sz="1200" spc="0" dirty="0">
                          <a:latin typeface="Times New Roman" pitchFamily="18" charset="0"/>
                          <a:ea typeface="Calibri"/>
                          <a:cs typeface="Times New Roman" pitchFamily="18" charset="0"/>
                        </a:rPr>
                        <a:t>карусель</a:t>
                      </a:r>
                    </a:p>
                    <a:p>
                      <a:pPr marL="342900" lvl="0" indent="-342900">
                        <a:lnSpc>
                          <a:spcPts val="1045"/>
                        </a:lnSpc>
                        <a:spcBef>
                          <a:spcPts val="125"/>
                        </a:spcBef>
                        <a:spcAft>
                          <a:spcPts val="0"/>
                        </a:spcAft>
                        <a:buSzPts val="700"/>
                        <a:buFont typeface="Calibri"/>
                        <a:buAutoNum type="arabicPeriod"/>
                        <a:tabLst>
                          <a:tab pos="156845" algn="l"/>
                        </a:tabLst>
                      </a:pPr>
                      <a:r>
                        <a:rPr lang="ru-RU" sz="1200" spc="0" dirty="0">
                          <a:latin typeface="Times New Roman" pitchFamily="18" charset="0"/>
                          <a:ea typeface="Calibri"/>
                          <a:cs typeface="Times New Roman" pitchFamily="18" charset="0"/>
                        </a:rPr>
                        <a:t>Музыкальный</a:t>
                      </a:r>
                      <a:r>
                        <a:rPr lang="ru-RU" sz="1200" spc="-35" dirty="0">
                          <a:latin typeface="Times New Roman" pitchFamily="18" charset="0"/>
                          <a:ea typeface="Calibri"/>
                          <a:cs typeface="Times New Roman" pitchFamily="18" charset="0"/>
                        </a:rPr>
                        <a:t> </a:t>
                      </a:r>
                      <a:r>
                        <a:rPr lang="ru-RU" sz="1200" spc="0" dirty="0">
                          <a:latin typeface="Times New Roman" pitchFamily="18" charset="0"/>
                          <a:ea typeface="Calibri"/>
                          <a:cs typeface="Times New Roman" pitchFamily="18" charset="0"/>
                        </a:rPr>
                        <a:t>магазин</a:t>
                      </a:r>
                    </a:p>
                  </a:txBody>
                  <a:tcPr marL="0" marR="0" marT="0" marB="0">
                    <a:lnL w="12700" cap="flat" cmpd="sng" algn="ctr">
                      <a:solidFill>
                        <a:srgbClr val="BC4946"/>
                      </a:solidFill>
                      <a:prstDash val="solid"/>
                      <a:round/>
                      <a:headEnd type="none" w="med" len="med"/>
                      <a:tailEnd type="none" w="med" len="med"/>
                    </a:lnL>
                    <a:lnR w="12700" cap="flat" cmpd="sng" algn="ctr">
                      <a:solidFill>
                        <a:srgbClr val="BC4946"/>
                      </a:solidFill>
                      <a:prstDash val="solid"/>
                      <a:round/>
                      <a:headEnd type="none" w="med" len="med"/>
                      <a:tailEnd type="none" w="med" len="med"/>
                    </a:lnR>
                    <a:lnT w="12700" cap="flat" cmpd="sng" algn="ctr">
                      <a:solidFill>
                        <a:srgbClr val="BC4946"/>
                      </a:solidFill>
                      <a:prstDash val="solid"/>
                      <a:round/>
                      <a:headEnd type="none" w="med" len="med"/>
                      <a:tailEnd type="none" w="med" len="med"/>
                    </a:lnT>
                    <a:lnB w="12700" cap="flat" cmpd="sng" algn="ctr">
                      <a:solidFill>
                        <a:srgbClr val="BC4946"/>
                      </a:solidFill>
                      <a:prstDash val="solid"/>
                      <a:round/>
                      <a:headEnd type="none" w="med" len="med"/>
                      <a:tailEnd type="none" w="med" len="med"/>
                    </a:lnB>
                  </a:tcPr>
                </a:tc>
                <a:tc>
                  <a:txBody>
                    <a:bodyPr/>
                    <a:lstStyle/>
                    <a:p>
                      <a:pPr marL="897890" indent="-109855">
                        <a:spcBef>
                          <a:spcPts val="50"/>
                        </a:spcBef>
                        <a:spcAft>
                          <a:spcPts val="0"/>
                        </a:spcAft>
                      </a:pPr>
                      <a:r>
                        <a:rPr lang="ru-RU" sz="1200" b="1" spc="-5" dirty="0">
                          <a:latin typeface="Times New Roman" pitchFamily="18" charset="0"/>
                          <a:ea typeface="Calibri"/>
                          <a:cs typeface="Times New Roman" pitchFamily="18" charset="0"/>
                        </a:rPr>
                        <a:t>Развитие</a:t>
                      </a:r>
                      <a:r>
                        <a:rPr lang="ru-RU" sz="1200" b="1" spc="-45" dirty="0">
                          <a:latin typeface="Times New Roman" pitchFamily="18" charset="0"/>
                          <a:ea typeface="Calibri"/>
                          <a:cs typeface="Times New Roman" pitchFamily="18" charset="0"/>
                        </a:rPr>
                        <a:t> </a:t>
                      </a:r>
                      <a:r>
                        <a:rPr lang="ru-RU" sz="1200" b="1" dirty="0">
                          <a:latin typeface="Times New Roman" pitchFamily="18" charset="0"/>
                          <a:ea typeface="Calibri"/>
                          <a:cs typeface="Times New Roman" pitchFamily="18" charset="0"/>
                        </a:rPr>
                        <a:t>чувства</a:t>
                      </a:r>
                      <a:r>
                        <a:rPr lang="ru-RU" sz="1200" b="1" spc="-5" dirty="0">
                          <a:latin typeface="Times New Roman" pitchFamily="18" charset="0"/>
                          <a:ea typeface="Calibri"/>
                          <a:cs typeface="Times New Roman" pitchFamily="18" charset="0"/>
                        </a:rPr>
                        <a:t> </a:t>
                      </a:r>
                      <a:r>
                        <a:rPr lang="ru-RU" sz="1200" b="1" dirty="0">
                          <a:latin typeface="Times New Roman" pitchFamily="18" charset="0"/>
                          <a:ea typeface="Calibri"/>
                          <a:cs typeface="Times New Roman" pitchFamily="18" charset="0"/>
                        </a:rPr>
                        <a:t>ритма</a:t>
                      </a:r>
                      <a:endParaRPr lang="ru-RU" sz="1200" dirty="0">
                        <a:latin typeface="Times New Roman" pitchFamily="18" charset="0"/>
                        <a:ea typeface="Calibri"/>
                        <a:cs typeface="Times New Roman" pitchFamily="18" charset="0"/>
                      </a:endParaRPr>
                    </a:p>
                    <a:p>
                      <a:pPr marL="342900" lvl="0" indent="-342900" algn="r">
                        <a:spcBef>
                          <a:spcPts val="125"/>
                        </a:spcBef>
                        <a:spcAft>
                          <a:spcPts val="0"/>
                        </a:spcAft>
                        <a:buSzPts val="800"/>
                        <a:buFont typeface="Calibri"/>
                        <a:buAutoNum type="arabicPeriod"/>
                        <a:tabLst>
                          <a:tab pos="135890" algn="l"/>
                          <a:tab pos="1541145" algn="l"/>
                        </a:tabLst>
                      </a:pPr>
                      <a:r>
                        <a:rPr lang="ru-RU" sz="1200" spc="0" dirty="0">
                          <a:latin typeface="Times New Roman" pitchFamily="18" charset="0"/>
                          <a:ea typeface="Calibri"/>
                          <a:cs typeface="Times New Roman" pitchFamily="18" charset="0"/>
                        </a:rPr>
                        <a:t>Зонтик	7.</a:t>
                      </a:r>
                      <a:r>
                        <a:rPr lang="ru-RU" sz="1200" spc="-15" dirty="0">
                          <a:latin typeface="Times New Roman" pitchFamily="18" charset="0"/>
                          <a:ea typeface="Calibri"/>
                          <a:cs typeface="Times New Roman" pitchFamily="18" charset="0"/>
                        </a:rPr>
                        <a:t> </a:t>
                      </a:r>
                      <a:r>
                        <a:rPr lang="ru-RU" sz="1200" spc="0" dirty="0">
                          <a:latin typeface="Times New Roman" pitchFamily="18" charset="0"/>
                          <a:ea typeface="Calibri"/>
                          <a:cs typeface="Times New Roman" pitchFamily="18" charset="0"/>
                        </a:rPr>
                        <a:t>Долгие</a:t>
                      </a:r>
                      <a:r>
                        <a:rPr lang="ru-RU" sz="1200" spc="-40" dirty="0">
                          <a:latin typeface="Times New Roman" pitchFamily="18" charset="0"/>
                          <a:ea typeface="Calibri"/>
                          <a:cs typeface="Times New Roman" pitchFamily="18" charset="0"/>
                        </a:rPr>
                        <a:t> </a:t>
                      </a:r>
                      <a:r>
                        <a:rPr lang="ru-RU" sz="1200" spc="0" dirty="0">
                          <a:latin typeface="Times New Roman" pitchFamily="18" charset="0"/>
                          <a:ea typeface="Calibri"/>
                          <a:cs typeface="Times New Roman" pitchFamily="18" charset="0"/>
                        </a:rPr>
                        <a:t>и</a:t>
                      </a:r>
                      <a:r>
                        <a:rPr lang="ru-RU" sz="1200" spc="-10" dirty="0">
                          <a:latin typeface="Times New Roman" pitchFamily="18" charset="0"/>
                          <a:ea typeface="Calibri"/>
                          <a:cs typeface="Times New Roman" pitchFamily="18" charset="0"/>
                        </a:rPr>
                        <a:t> </a:t>
                      </a:r>
                      <a:r>
                        <a:rPr lang="ru-RU" sz="1200" spc="0" dirty="0">
                          <a:latin typeface="Times New Roman" pitchFamily="18" charset="0"/>
                          <a:ea typeface="Calibri"/>
                          <a:cs typeface="Times New Roman" pitchFamily="18" charset="0"/>
                        </a:rPr>
                        <a:t>короткие</a:t>
                      </a:r>
                      <a:r>
                        <a:rPr lang="ru-RU" sz="1200" spc="-40" dirty="0">
                          <a:latin typeface="Times New Roman" pitchFamily="18" charset="0"/>
                          <a:ea typeface="Calibri"/>
                          <a:cs typeface="Times New Roman" pitchFamily="18" charset="0"/>
                        </a:rPr>
                        <a:t> </a:t>
                      </a:r>
                      <a:r>
                        <a:rPr lang="ru-RU" sz="1200" spc="0" dirty="0">
                          <a:latin typeface="Times New Roman" pitchFamily="18" charset="0"/>
                          <a:ea typeface="Calibri"/>
                          <a:cs typeface="Times New Roman" pitchFamily="18" charset="0"/>
                        </a:rPr>
                        <a:t>звуки</a:t>
                      </a:r>
                    </a:p>
                    <a:p>
                      <a:pPr marL="342900" marR="289560" lvl="0" indent="-342900" algn="r">
                        <a:lnSpc>
                          <a:spcPct val="113000"/>
                        </a:lnSpc>
                        <a:spcBef>
                          <a:spcPts val="155"/>
                        </a:spcBef>
                        <a:spcAft>
                          <a:spcPts val="0"/>
                        </a:spcAft>
                        <a:buSzPts val="800"/>
                        <a:buFont typeface="Calibri"/>
                        <a:buAutoNum type="arabicPeriod"/>
                        <a:tabLst>
                          <a:tab pos="135890" algn="l"/>
                          <a:tab pos="1598930" algn="l"/>
                        </a:tabLst>
                      </a:pPr>
                      <a:r>
                        <a:rPr lang="ru-RU" sz="1200" spc="-5" dirty="0">
                          <a:latin typeface="Times New Roman" pitchFamily="18" charset="0"/>
                          <a:ea typeface="Calibri"/>
                          <a:cs typeface="Times New Roman" pitchFamily="18" charset="0"/>
                        </a:rPr>
                        <a:t>Воздушные</a:t>
                      </a:r>
                      <a:r>
                        <a:rPr lang="ru-RU" sz="1200" spc="-45" dirty="0">
                          <a:latin typeface="Times New Roman" pitchFamily="18" charset="0"/>
                          <a:ea typeface="Calibri"/>
                          <a:cs typeface="Times New Roman" pitchFamily="18" charset="0"/>
                        </a:rPr>
                        <a:t> </a:t>
                      </a:r>
                      <a:r>
                        <a:rPr lang="ru-RU" sz="1200" spc="0" dirty="0">
                          <a:latin typeface="Times New Roman" pitchFamily="18" charset="0"/>
                          <a:ea typeface="Calibri"/>
                          <a:cs typeface="Times New Roman" pitchFamily="18" charset="0"/>
                        </a:rPr>
                        <a:t>шары	8. Ритмическое лото</a:t>
                      </a:r>
                      <a:r>
                        <a:rPr lang="ru-RU" sz="1200" spc="5" dirty="0">
                          <a:latin typeface="Times New Roman" pitchFamily="18" charset="0"/>
                          <a:ea typeface="Calibri"/>
                          <a:cs typeface="Times New Roman" pitchFamily="18" charset="0"/>
                        </a:rPr>
                        <a:t> </a:t>
                      </a:r>
                      <a:r>
                        <a:rPr lang="ru-RU" sz="1200" spc="0" dirty="0">
                          <a:latin typeface="Times New Roman" pitchFamily="18" charset="0"/>
                          <a:ea typeface="Calibri"/>
                          <a:cs typeface="Times New Roman" pitchFamily="18" charset="0"/>
                        </a:rPr>
                        <a:t>3.Придумай</a:t>
                      </a:r>
                      <a:r>
                        <a:rPr lang="ru-RU" sz="1200" spc="-25" dirty="0">
                          <a:latin typeface="Times New Roman" pitchFamily="18" charset="0"/>
                          <a:ea typeface="Calibri"/>
                          <a:cs typeface="Times New Roman" pitchFamily="18" charset="0"/>
                        </a:rPr>
                        <a:t> </a:t>
                      </a:r>
                      <a:r>
                        <a:rPr lang="ru-RU" sz="1200" spc="0" dirty="0">
                          <a:latin typeface="Times New Roman" pitchFamily="18" charset="0"/>
                          <a:ea typeface="Calibri"/>
                          <a:cs typeface="Times New Roman" pitchFamily="18" charset="0"/>
                        </a:rPr>
                        <a:t>имя</a:t>
                      </a:r>
                      <a:r>
                        <a:rPr lang="ru-RU" sz="1200" spc="-35" dirty="0">
                          <a:latin typeface="Times New Roman" pitchFamily="18" charset="0"/>
                          <a:ea typeface="Calibri"/>
                          <a:cs typeface="Times New Roman" pitchFamily="18" charset="0"/>
                        </a:rPr>
                        <a:t> </a:t>
                      </a:r>
                      <a:r>
                        <a:rPr lang="ru-RU" sz="1200" spc="0" dirty="0">
                          <a:latin typeface="Times New Roman" pitchFamily="18" charset="0"/>
                          <a:ea typeface="Calibri"/>
                          <a:cs typeface="Times New Roman" pitchFamily="18" charset="0"/>
                        </a:rPr>
                        <a:t>и</a:t>
                      </a:r>
                      <a:r>
                        <a:rPr lang="ru-RU" sz="1200" spc="-30" dirty="0">
                          <a:latin typeface="Times New Roman" pitchFamily="18" charset="0"/>
                          <a:ea typeface="Calibri"/>
                          <a:cs typeface="Times New Roman" pitchFamily="18" charset="0"/>
                        </a:rPr>
                        <a:t> </a:t>
                      </a:r>
                      <a:r>
                        <a:rPr lang="ru-RU" sz="1200" spc="0" dirty="0">
                          <a:latin typeface="Times New Roman" pitchFamily="18" charset="0"/>
                          <a:ea typeface="Calibri"/>
                          <a:cs typeface="Times New Roman" pitchFamily="18" charset="0"/>
                        </a:rPr>
                        <a:t>животное	</a:t>
                      </a:r>
                      <a:r>
                        <a:rPr lang="ru-RU" sz="1200" spc="-5" dirty="0">
                          <a:latin typeface="Times New Roman" pitchFamily="18" charset="0"/>
                          <a:ea typeface="Calibri"/>
                          <a:cs typeface="Times New Roman" pitchFamily="18" charset="0"/>
                        </a:rPr>
                        <a:t>9. Определи</a:t>
                      </a:r>
                      <a:r>
                        <a:rPr lang="ru-RU" sz="1200" spc="-20" dirty="0">
                          <a:latin typeface="Times New Roman" pitchFamily="18" charset="0"/>
                          <a:ea typeface="Calibri"/>
                          <a:cs typeface="Times New Roman" pitchFamily="18" charset="0"/>
                        </a:rPr>
                        <a:t> </a:t>
                      </a:r>
                      <a:r>
                        <a:rPr lang="ru-RU" sz="1200" spc="0" dirty="0">
                          <a:latin typeface="Times New Roman" pitchFamily="18" charset="0"/>
                          <a:ea typeface="Calibri"/>
                          <a:cs typeface="Times New Roman" pitchFamily="18" charset="0"/>
                        </a:rPr>
                        <a:t>по</a:t>
                      </a:r>
                      <a:r>
                        <a:rPr lang="ru-RU" sz="1200" spc="-45" dirty="0">
                          <a:latin typeface="Times New Roman" pitchFamily="18" charset="0"/>
                          <a:ea typeface="Calibri"/>
                          <a:cs typeface="Times New Roman" pitchFamily="18" charset="0"/>
                        </a:rPr>
                        <a:t> </a:t>
                      </a:r>
                      <a:r>
                        <a:rPr lang="ru-RU" sz="1200" spc="0" dirty="0">
                          <a:latin typeface="Times New Roman" pitchFamily="18" charset="0"/>
                          <a:ea typeface="Calibri"/>
                          <a:cs typeface="Times New Roman" pitchFamily="18" charset="0"/>
                        </a:rPr>
                        <a:t>ритму</a:t>
                      </a:r>
                    </a:p>
                    <a:p>
                      <a:pPr marL="342900" lvl="0" indent="-342900">
                        <a:lnSpc>
                          <a:spcPts val="1090"/>
                        </a:lnSpc>
                        <a:spcBef>
                          <a:spcPts val="125"/>
                        </a:spcBef>
                        <a:spcAft>
                          <a:spcPts val="0"/>
                        </a:spcAft>
                        <a:buSzPts val="900"/>
                        <a:buFont typeface="Calibri"/>
                        <a:buAutoNum type="arabicPeriod" startAt="4"/>
                        <a:tabLst>
                          <a:tab pos="157480" algn="l"/>
                          <a:tab pos="1586865" algn="l"/>
                        </a:tabLst>
                      </a:pPr>
                      <a:r>
                        <a:rPr lang="ru-RU" sz="1200" spc="-10" dirty="0">
                          <a:latin typeface="Times New Roman" pitchFamily="18" charset="0"/>
                          <a:ea typeface="Calibri"/>
                          <a:cs typeface="Times New Roman" pitchFamily="18" charset="0"/>
                        </a:rPr>
                        <a:t>Ритмическое</a:t>
                      </a:r>
                      <a:r>
                        <a:rPr lang="ru-RU" sz="1200" spc="-55" dirty="0">
                          <a:latin typeface="Times New Roman" pitchFamily="18" charset="0"/>
                          <a:ea typeface="Calibri"/>
                          <a:cs typeface="Times New Roman" pitchFamily="18" charset="0"/>
                        </a:rPr>
                        <a:t> </a:t>
                      </a:r>
                      <a:r>
                        <a:rPr lang="ru-RU" sz="1200" spc="-10" dirty="0">
                          <a:latin typeface="Times New Roman" pitchFamily="18" charset="0"/>
                          <a:ea typeface="Calibri"/>
                          <a:cs typeface="Times New Roman" pitchFamily="18" charset="0"/>
                        </a:rPr>
                        <a:t>эхо	10.</a:t>
                      </a:r>
                      <a:r>
                        <a:rPr lang="ru-RU" sz="1200" spc="-30" dirty="0">
                          <a:latin typeface="Times New Roman" pitchFamily="18" charset="0"/>
                          <a:ea typeface="Calibri"/>
                          <a:cs typeface="Times New Roman" pitchFamily="18" charset="0"/>
                        </a:rPr>
                        <a:t> </a:t>
                      </a:r>
                      <a:r>
                        <a:rPr lang="ru-RU" sz="1200" spc="-10" dirty="0">
                          <a:latin typeface="Times New Roman" pitchFamily="18" charset="0"/>
                          <a:ea typeface="Calibri"/>
                          <a:cs typeface="Times New Roman" pitchFamily="18" charset="0"/>
                        </a:rPr>
                        <a:t>Ручей</a:t>
                      </a:r>
                    </a:p>
                    <a:p>
                      <a:pPr marL="342900" lvl="0" indent="-342900">
                        <a:spcBef>
                          <a:spcPts val="125"/>
                        </a:spcBef>
                        <a:spcAft>
                          <a:spcPts val="0"/>
                        </a:spcAft>
                        <a:buSzPts val="900"/>
                        <a:buFont typeface="Calibri"/>
                        <a:buAutoNum type="arabicPeriod" startAt="4"/>
                        <a:tabLst>
                          <a:tab pos="157480" algn="l"/>
                          <a:tab pos="1586865" algn="l"/>
                        </a:tabLst>
                      </a:pPr>
                      <a:r>
                        <a:rPr lang="ru-RU" sz="1200" spc="-10" dirty="0">
                          <a:latin typeface="Times New Roman" pitchFamily="18" charset="0"/>
                          <a:ea typeface="Calibri"/>
                          <a:cs typeface="Times New Roman" pitchFamily="18" charset="0"/>
                        </a:rPr>
                        <a:t>Переводчик	11.Прогулка</a:t>
                      </a:r>
                      <a:r>
                        <a:rPr lang="ru-RU" sz="1200" spc="-40" dirty="0">
                          <a:latin typeface="Times New Roman" pitchFamily="18" charset="0"/>
                          <a:ea typeface="Calibri"/>
                          <a:cs typeface="Times New Roman" pitchFamily="18" charset="0"/>
                        </a:rPr>
                        <a:t> </a:t>
                      </a:r>
                      <a:r>
                        <a:rPr lang="ru-RU" sz="1200" spc="-10" dirty="0">
                          <a:latin typeface="Times New Roman" pitchFamily="18" charset="0"/>
                          <a:ea typeface="Calibri"/>
                          <a:cs typeface="Times New Roman" pitchFamily="18" charset="0"/>
                        </a:rPr>
                        <a:t>в</a:t>
                      </a:r>
                      <a:r>
                        <a:rPr lang="ru-RU" sz="1200" spc="-25" dirty="0">
                          <a:latin typeface="Times New Roman" pitchFamily="18" charset="0"/>
                          <a:ea typeface="Calibri"/>
                          <a:cs typeface="Times New Roman" pitchFamily="18" charset="0"/>
                        </a:rPr>
                        <a:t> </a:t>
                      </a:r>
                      <a:r>
                        <a:rPr lang="ru-RU" sz="1200" spc="-10" dirty="0">
                          <a:latin typeface="Times New Roman" pitchFamily="18" charset="0"/>
                          <a:ea typeface="Calibri"/>
                          <a:cs typeface="Times New Roman" pitchFamily="18" charset="0"/>
                        </a:rPr>
                        <a:t>парк</a:t>
                      </a:r>
                    </a:p>
                    <a:p>
                      <a:pPr marL="342900" lvl="0" indent="-342900">
                        <a:lnSpc>
                          <a:spcPts val="1045"/>
                        </a:lnSpc>
                        <a:spcBef>
                          <a:spcPts val="125"/>
                        </a:spcBef>
                        <a:spcAft>
                          <a:spcPts val="0"/>
                        </a:spcAft>
                        <a:buSzPts val="900"/>
                        <a:buFont typeface="Calibri"/>
                        <a:buAutoNum type="arabicPeriod" startAt="4"/>
                        <a:tabLst>
                          <a:tab pos="157480" algn="l"/>
                          <a:tab pos="1586865" algn="l"/>
                        </a:tabLst>
                      </a:pPr>
                      <a:r>
                        <a:rPr lang="ru-RU" sz="1200" spc="-10" dirty="0">
                          <a:latin typeface="Times New Roman" pitchFamily="18" charset="0"/>
                          <a:ea typeface="Calibri"/>
                          <a:cs typeface="Times New Roman" pitchFamily="18" charset="0"/>
                        </a:rPr>
                        <a:t>Угадай</a:t>
                      </a:r>
                      <a:r>
                        <a:rPr lang="ru-RU" sz="1200" spc="-30" dirty="0">
                          <a:latin typeface="Times New Roman" pitchFamily="18" charset="0"/>
                          <a:ea typeface="Calibri"/>
                          <a:cs typeface="Times New Roman" pitchFamily="18" charset="0"/>
                        </a:rPr>
                        <a:t> </a:t>
                      </a:r>
                      <a:r>
                        <a:rPr lang="ru-RU" sz="1200" spc="-10" dirty="0">
                          <a:latin typeface="Times New Roman" pitchFamily="18" charset="0"/>
                          <a:ea typeface="Calibri"/>
                          <a:cs typeface="Times New Roman" pitchFamily="18" charset="0"/>
                        </a:rPr>
                        <a:t>мелодию	12.</a:t>
                      </a:r>
                      <a:r>
                        <a:rPr lang="ru-RU" sz="1200" spc="-15" dirty="0">
                          <a:latin typeface="Times New Roman" pitchFamily="18" charset="0"/>
                          <a:ea typeface="Calibri"/>
                          <a:cs typeface="Times New Roman" pitchFamily="18" charset="0"/>
                        </a:rPr>
                        <a:t> </a:t>
                      </a:r>
                      <a:r>
                        <a:rPr lang="ru-RU" sz="1200" spc="-10" dirty="0">
                          <a:latin typeface="Times New Roman" pitchFamily="18" charset="0"/>
                          <a:ea typeface="Calibri"/>
                          <a:cs typeface="Times New Roman" pitchFamily="18" charset="0"/>
                        </a:rPr>
                        <a:t>Музыкальный магазин</a:t>
                      </a:r>
                    </a:p>
                  </a:txBody>
                  <a:tcPr marL="0" marR="0" marT="0" marB="0">
                    <a:lnL w="12700" cap="flat" cmpd="sng" algn="ctr">
                      <a:solidFill>
                        <a:srgbClr val="BC4946"/>
                      </a:solidFill>
                      <a:prstDash val="solid"/>
                      <a:round/>
                      <a:headEnd type="none" w="med" len="med"/>
                      <a:tailEnd type="none" w="med" len="med"/>
                    </a:lnL>
                    <a:lnR w="12700" cap="flat" cmpd="sng" algn="ctr">
                      <a:solidFill>
                        <a:srgbClr val="BC4946"/>
                      </a:solidFill>
                      <a:prstDash val="solid"/>
                      <a:round/>
                      <a:headEnd type="none" w="med" len="med"/>
                      <a:tailEnd type="none" w="med" len="med"/>
                    </a:lnR>
                    <a:lnT w="12700" cap="flat" cmpd="sng" algn="ctr">
                      <a:solidFill>
                        <a:srgbClr val="BC4946"/>
                      </a:solidFill>
                      <a:prstDash val="solid"/>
                      <a:round/>
                      <a:headEnd type="none" w="med" len="med"/>
                      <a:tailEnd type="none" w="med" len="med"/>
                    </a:lnT>
                    <a:lnB w="12700" cap="flat" cmpd="sng" algn="ctr">
                      <a:solidFill>
                        <a:srgbClr val="BC4946"/>
                      </a:solidFill>
                      <a:prstDash val="solid"/>
                      <a:round/>
                      <a:headEnd type="none" w="med" len="med"/>
                      <a:tailEnd type="none" w="med" len="med"/>
                    </a:lnB>
                  </a:tcPr>
                </a:tc>
              </a:tr>
              <a:tr h="1080021">
                <a:tc>
                  <a:txBody>
                    <a:bodyPr/>
                    <a:lstStyle/>
                    <a:p>
                      <a:pPr marL="46990" marR="419100" indent="567055">
                        <a:lnSpc>
                          <a:spcPct val="112000"/>
                        </a:lnSpc>
                        <a:spcBef>
                          <a:spcPts val="55"/>
                        </a:spcBef>
                        <a:spcAft>
                          <a:spcPts val="0"/>
                        </a:spcAft>
                        <a:tabLst>
                          <a:tab pos="1269365" algn="l"/>
                        </a:tabLst>
                      </a:pPr>
                      <a:r>
                        <a:rPr lang="ru-RU" sz="1200" b="1">
                          <a:latin typeface="Times New Roman" pitchFamily="18" charset="0"/>
                          <a:ea typeface="Calibri"/>
                          <a:cs typeface="Times New Roman" pitchFamily="18" charset="0"/>
                        </a:rPr>
                        <a:t>Развитие музыкальной памяти и слуха</a:t>
                      </a:r>
                      <a:r>
                        <a:rPr lang="ru-RU" sz="1200" b="1" spc="5">
                          <a:latin typeface="Times New Roman" pitchFamily="18" charset="0"/>
                          <a:ea typeface="Calibri"/>
                          <a:cs typeface="Times New Roman" pitchFamily="18" charset="0"/>
                        </a:rPr>
                        <a:t> </a:t>
                      </a:r>
                      <a:r>
                        <a:rPr lang="ru-RU" sz="1200" spc="-5">
                          <a:latin typeface="Times New Roman" pitchFamily="18" charset="0"/>
                          <a:ea typeface="Calibri"/>
                          <a:cs typeface="Times New Roman" pitchFamily="18" charset="0"/>
                        </a:rPr>
                        <a:t>1.Составь</a:t>
                      </a:r>
                      <a:r>
                        <a:rPr lang="ru-RU" sz="1200" spc="-55">
                          <a:latin typeface="Times New Roman" pitchFamily="18" charset="0"/>
                          <a:ea typeface="Calibri"/>
                          <a:cs typeface="Times New Roman" pitchFamily="18" charset="0"/>
                        </a:rPr>
                        <a:t> </a:t>
                      </a:r>
                      <a:r>
                        <a:rPr lang="ru-RU" sz="1200" spc="-5">
                          <a:latin typeface="Times New Roman" pitchFamily="18" charset="0"/>
                          <a:ea typeface="Calibri"/>
                          <a:cs typeface="Times New Roman" pitchFamily="18" charset="0"/>
                        </a:rPr>
                        <a:t>оркестр	</a:t>
                      </a:r>
                      <a:r>
                        <a:rPr lang="ru-RU" sz="1200">
                          <a:latin typeface="Times New Roman" pitchFamily="18" charset="0"/>
                          <a:ea typeface="Calibri"/>
                          <a:cs typeface="Times New Roman" pitchFamily="18" charset="0"/>
                        </a:rPr>
                        <a:t>6.</a:t>
                      </a:r>
                      <a:r>
                        <a:rPr lang="ru-RU" sz="1200" spc="20">
                          <a:latin typeface="Times New Roman" pitchFamily="18" charset="0"/>
                          <a:ea typeface="Calibri"/>
                          <a:cs typeface="Times New Roman" pitchFamily="18" charset="0"/>
                        </a:rPr>
                        <a:t> </a:t>
                      </a:r>
                      <a:r>
                        <a:rPr lang="ru-RU" sz="1200">
                          <a:latin typeface="Times New Roman" pitchFamily="18" charset="0"/>
                          <a:ea typeface="Calibri"/>
                          <a:cs typeface="Times New Roman" pitchFamily="18" charset="0"/>
                        </a:rPr>
                        <a:t>Музыкальное</a:t>
                      </a:r>
                      <a:r>
                        <a:rPr lang="ru-RU" sz="1200" spc="5">
                          <a:latin typeface="Times New Roman" pitchFamily="18" charset="0"/>
                          <a:ea typeface="Calibri"/>
                          <a:cs typeface="Times New Roman" pitchFamily="18" charset="0"/>
                        </a:rPr>
                        <a:t> </a:t>
                      </a:r>
                      <a:r>
                        <a:rPr lang="ru-RU" sz="1200">
                          <a:latin typeface="Times New Roman" pitchFamily="18" charset="0"/>
                          <a:ea typeface="Calibri"/>
                          <a:cs typeface="Times New Roman" pitchFamily="18" charset="0"/>
                        </a:rPr>
                        <a:t>лото</a:t>
                      </a:r>
                      <a:r>
                        <a:rPr lang="ru-RU" sz="1200" spc="5">
                          <a:latin typeface="Times New Roman" pitchFamily="18" charset="0"/>
                          <a:ea typeface="Calibri"/>
                          <a:cs typeface="Times New Roman" pitchFamily="18" charset="0"/>
                        </a:rPr>
                        <a:t> </a:t>
                      </a:r>
                      <a:r>
                        <a:rPr lang="ru-RU" sz="1200" spc="-5">
                          <a:latin typeface="Times New Roman" pitchFamily="18" charset="0"/>
                          <a:ea typeface="Calibri"/>
                          <a:cs typeface="Times New Roman" pitchFamily="18" charset="0"/>
                        </a:rPr>
                        <a:t>2.Сколько</a:t>
                      </a:r>
                      <a:r>
                        <a:rPr lang="ru-RU" sz="1200" spc="-55">
                          <a:latin typeface="Times New Roman" pitchFamily="18" charset="0"/>
                          <a:ea typeface="Calibri"/>
                          <a:cs typeface="Times New Roman" pitchFamily="18" charset="0"/>
                        </a:rPr>
                        <a:t> </a:t>
                      </a:r>
                      <a:r>
                        <a:rPr lang="ru-RU" sz="1200">
                          <a:latin typeface="Times New Roman" pitchFamily="18" charset="0"/>
                          <a:ea typeface="Calibri"/>
                          <a:cs typeface="Times New Roman" pitchFamily="18" charset="0"/>
                        </a:rPr>
                        <a:t>нас</a:t>
                      </a:r>
                      <a:r>
                        <a:rPr lang="ru-RU" sz="1200" spc="-30">
                          <a:latin typeface="Times New Roman" pitchFamily="18" charset="0"/>
                          <a:ea typeface="Calibri"/>
                          <a:cs typeface="Times New Roman" pitchFamily="18" charset="0"/>
                        </a:rPr>
                        <a:t> </a:t>
                      </a:r>
                      <a:r>
                        <a:rPr lang="ru-RU" sz="1200">
                          <a:latin typeface="Times New Roman" pitchFamily="18" charset="0"/>
                          <a:ea typeface="Calibri"/>
                          <a:cs typeface="Times New Roman" pitchFamily="18" charset="0"/>
                        </a:rPr>
                        <a:t>поет?	</a:t>
                      </a:r>
                      <a:r>
                        <a:rPr lang="ru-RU" sz="1200" spc="-5">
                          <a:latin typeface="Times New Roman" pitchFamily="18" charset="0"/>
                          <a:ea typeface="Calibri"/>
                          <a:cs typeface="Times New Roman" pitchFamily="18" charset="0"/>
                        </a:rPr>
                        <a:t>7.</a:t>
                      </a:r>
                      <a:r>
                        <a:rPr lang="ru-RU" sz="1200" spc="-30">
                          <a:latin typeface="Times New Roman" pitchFamily="18" charset="0"/>
                          <a:ea typeface="Calibri"/>
                          <a:cs typeface="Times New Roman" pitchFamily="18" charset="0"/>
                        </a:rPr>
                        <a:t> </a:t>
                      </a:r>
                      <a:r>
                        <a:rPr lang="ru-RU" sz="1200">
                          <a:latin typeface="Times New Roman" pitchFamily="18" charset="0"/>
                          <a:ea typeface="Calibri"/>
                          <a:cs typeface="Times New Roman" pitchFamily="18" charset="0"/>
                        </a:rPr>
                        <a:t>Какой</a:t>
                      </a:r>
                      <a:r>
                        <a:rPr lang="ru-RU" sz="1200" spc="-45">
                          <a:latin typeface="Times New Roman" pitchFamily="18" charset="0"/>
                          <a:ea typeface="Calibri"/>
                          <a:cs typeface="Times New Roman" pitchFamily="18" charset="0"/>
                        </a:rPr>
                        <a:t> </a:t>
                      </a:r>
                      <a:r>
                        <a:rPr lang="ru-RU" sz="1200">
                          <a:latin typeface="Times New Roman" pitchFamily="18" charset="0"/>
                          <a:ea typeface="Calibri"/>
                          <a:cs typeface="Times New Roman" pitchFamily="18" charset="0"/>
                        </a:rPr>
                        <a:t>инструмент</a:t>
                      </a:r>
                      <a:r>
                        <a:rPr lang="ru-RU" sz="1200" spc="-5">
                          <a:latin typeface="Times New Roman" pitchFamily="18" charset="0"/>
                          <a:ea typeface="Calibri"/>
                          <a:cs typeface="Times New Roman" pitchFamily="18" charset="0"/>
                        </a:rPr>
                        <a:t> </a:t>
                      </a:r>
                      <a:r>
                        <a:rPr lang="ru-RU" sz="1200">
                          <a:latin typeface="Times New Roman" pitchFamily="18" charset="0"/>
                          <a:ea typeface="Calibri"/>
                          <a:cs typeface="Times New Roman" pitchFamily="18" charset="0"/>
                        </a:rPr>
                        <a:t>лишний?</a:t>
                      </a:r>
                      <a:r>
                        <a:rPr lang="ru-RU" sz="1200" spc="-190">
                          <a:latin typeface="Times New Roman" pitchFamily="18" charset="0"/>
                          <a:ea typeface="Calibri"/>
                          <a:cs typeface="Times New Roman" pitchFamily="18" charset="0"/>
                        </a:rPr>
                        <a:t> </a:t>
                      </a:r>
                      <a:r>
                        <a:rPr lang="ru-RU" sz="1200">
                          <a:latin typeface="Times New Roman" pitchFamily="18" charset="0"/>
                          <a:ea typeface="Calibri"/>
                          <a:cs typeface="Times New Roman" pitchFamily="18" charset="0"/>
                        </a:rPr>
                        <a:t>3.Волшебный</a:t>
                      </a:r>
                      <a:r>
                        <a:rPr lang="ru-RU" sz="1200" spc="-50">
                          <a:latin typeface="Times New Roman" pitchFamily="18" charset="0"/>
                          <a:ea typeface="Calibri"/>
                          <a:cs typeface="Times New Roman" pitchFamily="18" charset="0"/>
                        </a:rPr>
                        <a:t> </a:t>
                      </a:r>
                      <a:r>
                        <a:rPr lang="ru-RU" sz="1200">
                          <a:latin typeface="Times New Roman" pitchFamily="18" charset="0"/>
                          <a:ea typeface="Calibri"/>
                          <a:cs typeface="Times New Roman" pitchFamily="18" charset="0"/>
                        </a:rPr>
                        <a:t>волчок</a:t>
                      </a:r>
                    </a:p>
                    <a:p>
                      <a:pPr marL="342900" lvl="0" indent="-342900">
                        <a:spcBef>
                          <a:spcPts val="125"/>
                        </a:spcBef>
                        <a:spcAft>
                          <a:spcPts val="0"/>
                        </a:spcAft>
                        <a:buSzPts val="900"/>
                        <a:buFont typeface="Calibri"/>
                        <a:buAutoNum type="arabicPeriod" startAt="4"/>
                        <a:tabLst>
                          <a:tab pos="156845" algn="l"/>
                        </a:tabLst>
                      </a:pPr>
                      <a:r>
                        <a:rPr lang="ru-RU" sz="1200" spc="-10">
                          <a:latin typeface="Times New Roman" pitchFamily="18" charset="0"/>
                          <a:ea typeface="Calibri"/>
                          <a:cs typeface="Times New Roman" pitchFamily="18" charset="0"/>
                        </a:rPr>
                        <a:t>Назови</a:t>
                      </a:r>
                      <a:r>
                        <a:rPr lang="ru-RU" sz="1200" spc="-40">
                          <a:latin typeface="Times New Roman" pitchFamily="18" charset="0"/>
                          <a:ea typeface="Calibri"/>
                          <a:cs typeface="Times New Roman" pitchFamily="18" charset="0"/>
                        </a:rPr>
                        <a:t> </a:t>
                      </a:r>
                      <a:r>
                        <a:rPr lang="ru-RU" sz="1200" spc="-10">
                          <a:latin typeface="Times New Roman" pitchFamily="18" charset="0"/>
                          <a:ea typeface="Calibri"/>
                          <a:cs typeface="Times New Roman" pitchFamily="18" charset="0"/>
                        </a:rPr>
                        <a:t>композитора</a:t>
                      </a:r>
                    </a:p>
                    <a:p>
                      <a:pPr marL="342900" lvl="0" indent="-342900">
                        <a:lnSpc>
                          <a:spcPts val="1065"/>
                        </a:lnSpc>
                        <a:spcBef>
                          <a:spcPts val="105"/>
                        </a:spcBef>
                        <a:spcAft>
                          <a:spcPts val="0"/>
                        </a:spcAft>
                        <a:buSzPts val="900"/>
                        <a:buFont typeface="Calibri"/>
                        <a:buAutoNum type="arabicPeriod" startAt="4"/>
                        <a:tabLst>
                          <a:tab pos="156845" algn="l"/>
                        </a:tabLst>
                      </a:pPr>
                      <a:r>
                        <a:rPr lang="ru-RU" sz="1200" spc="-10">
                          <a:latin typeface="Times New Roman" pitchFamily="18" charset="0"/>
                          <a:ea typeface="Calibri"/>
                          <a:cs typeface="Times New Roman" pitchFamily="18" charset="0"/>
                        </a:rPr>
                        <a:t>Веселая</a:t>
                      </a:r>
                      <a:r>
                        <a:rPr lang="ru-RU" sz="1200" spc="-20">
                          <a:latin typeface="Times New Roman" pitchFamily="18" charset="0"/>
                          <a:ea typeface="Calibri"/>
                          <a:cs typeface="Times New Roman" pitchFamily="18" charset="0"/>
                        </a:rPr>
                        <a:t> </a:t>
                      </a:r>
                      <a:r>
                        <a:rPr lang="ru-RU" sz="1200" spc="-10">
                          <a:latin typeface="Times New Roman" pitchFamily="18" charset="0"/>
                          <a:ea typeface="Calibri"/>
                          <a:cs typeface="Times New Roman" pitchFamily="18" charset="0"/>
                        </a:rPr>
                        <a:t>пластинка</a:t>
                      </a:r>
                    </a:p>
                  </a:txBody>
                  <a:tcPr marL="0" marR="0" marT="0" marB="0">
                    <a:lnL w="12700" cap="flat" cmpd="sng" algn="ctr">
                      <a:solidFill>
                        <a:srgbClr val="BC4946"/>
                      </a:solidFill>
                      <a:prstDash val="solid"/>
                      <a:round/>
                      <a:headEnd type="none" w="med" len="med"/>
                      <a:tailEnd type="none" w="med" len="med"/>
                    </a:lnL>
                    <a:lnR w="12700" cap="flat" cmpd="sng" algn="ctr">
                      <a:solidFill>
                        <a:srgbClr val="BC4946"/>
                      </a:solidFill>
                      <a:prstDash val="solid"/>
                      <a:round/>
                      <a:headEnd type="none" w="med" len="med"/>
                      <a:tailEnd type="none" w="med" len="med"/>
                    </a:lnR>
                    <a:lnT w="12700" cap="flat" cmpd="sng" algn="ctr">
                      <a:solidFill>
                        <a:srgbClr val="BC4946"/>
                      </a:solidFill>
                      <a:prstDash val="solid"/>
                      <a:round/>
                      <a:headEnd type="none" w="med" len="med"/>
                      <a:tailEnd type="none" w="med" len="med"/>
                    </a:lnT>
                    <a:lnB w="12700" cap="flat" cmpd="sng" algn="ctr">
                      <a:solidFill>
                        <a:srgbClr val="BC4946"/>
                      </a:solidFill>
                      <a:prstDash val="solid"/>
                      <a:round/>
                      <a:headEnd type="none" w="med" len="med"/>
                      <a:tailEnd type="none" w="med" len="med"/>
                    </a:lnB>
                  </a:tcPr>
                </a:tc>
                <a:tc>
                  <a:txBody>
                    <a:bodyPr/>
                    <a:lstStyle/>
                    <a:p>
                      <a:pPr marL="702310" indent="-109855">
                        <a:spcBef>
                          <a:spcPts val="55"/>
                        </a:spcBef>
                        <a:spcAft>
                          <a:spcPts val="0"/>
                        </a:spcAft>
                      </a:pPr>
                      <a:r>
                        <a:rPr lang="ru-RU" sz="1200" b="1" dirty="0">
                          <a:latin typeface="Times New Roman" pitchFamily="18" charset="0"/>
                          <a:ea typeface="Calibri"/>
                          <a:cs typeface="Times New Roman" pitchFamily="18" charset="0"/>
                        </a:rPr>
                        <a:t>Развитие</a:t>
                      </a:r>
                      <a:r>
                        <a:rPr lang="ru-RU" sz="1200" b="1" spc="-50" dirty="0">
                          <a:latin typeface="Times New Roman" pitchFamily="18" charset="0"/>
                          <a:ea typeface="Calibri"/>
                          <a:cs typeface="Times New Roman" pitchFamily="18" charset="0"/>
                        </a:rPr>
                        <a:t> </a:t>
                      </a:r>
                      <a:r>
                        <a:rPr lang="ru-RU" sz="1200" b="1" dirty="0">
                          <a:latin typeface="Times New Roman" pitchFamily="18" charset="0"/>
                          <a:ea typeface="Calibri"/>
                          <a:cs typeface="Times New Roman" pitchFamily="18" charset="0"/>
                        </a:rPr>
                        <a:t>звуковысотного</a:t>
                      </a:r>
                      <a:r>
                        <a:rPr lang="ru-RU" sz="1200" b="1" spc="-15" dirty="0">
                          <a:latin typeface="Times New Roman" pitchFamily="18" charset="0"/>
                          <a:ea typeface="Calibri"/>
                          <a:cs typeface="Times New Roman" pitchFamily="18" charset="0"/>
                        </a:rPr>
                        <a:t> </a:t>
                      </a:r>
                      <a:r>
                        <a:rPr lang="ru-RU" sz="1200" b="1" dirty="0">
                          <a:latin typeface="Times New Roman" pitchFamily="18" charset="0"/>
                          <a:ea typeface="Calibri"/>
                          <a:cs typeface="Times New Roman" pitchFamily="18" charset="0"/>
                        </a:rPr>
                        <a:t>слуха</a:t>
                      </a:r>
                      <a:endParaRPr lang="ru-RU" sz="1200" dirty="0">
                        <a:latin typeface="Times New Roman" pitchFamily="18" charset="0"/>
                        <a:ea typeface="Calibri"/>
                        <a:cs typeface="Times New Roman" pitchFamily="18" charset="0"/>
                      </a:endParaRPr>
                    </a:p>
                    <a:p>
                      <a:pPr marL="342900" lvl="0" indent="-342900">
                        <a:spcBef>
                          <a:spcPts val="125"/>
                        </a:spcBef>
                        <a:spcAft>
                          <a:spcPts val="0"/>
                        </a:spcAft>
                        <a:buSzPts val="800"/>
                        <a:buFont typeface="Calibri"/>
                        <a:buAutoNum type="arabicPeriod"/>
                        <a:tabLst>
                          <a:tab pos="135890" algn="l"/>
                        </a:tabLst>
                      </a:pPr>
                      <a:r>
                        <a:rPr lang="ru-RU" sz="1200" spc="0" dirty="0">
                          <a:latin typeface="Times New Roman" pitchFamily="18" charset="0"/>
                          <a:ea typeface="Calibri"/>
                          <a:cs typeface="Times New Roman" pitchFamily="18" charset="0"/>
                        </a:rPr>
                        <a:t>Три</a:t>
                      </a:r>
                      <a:r>
                        <a:rPr lang="ru-RU" sz="1200" spc="-35" dirty="0">
                          <a:latin typeface="Times New Roman" pitchFamily="18" charset="0"/>
                          <a:ea typeface="Calibri"/>
                          <a:cs typeface="Times New Roman" pitchFamily="18" charset="0"/>
                        </a:rPr>
                        <a:t> </a:t>
                      </a:r>
                      <a:r>
                        <a:rPr lang="ru-RU" sz="1200" spc="0" dirty="0">
                          <a:latin typeface="Times New Roman" pitchFamily="18" charset="0"/>
                          <a:ea typeface="Calibri"/>
                          <a:cs typeface="Times New Roman" pitchFamily="18" charset="0"/>
                        </a:rPr>
                        <a:t>поросенка</a:t>
                      </a:r>
                    </a:p>
                    <a:p>
                      <a:pPr marL="342900" lvl="0" indent="-342900">
                        <a:spcBef>
                          <a:spcPts val="175"/>
                        </a:spcBef>
                        <a:spcAft>
                          <a:spcPts val="0"/>
                        </a:spcAft>
                        <a:buSzPts val="800"/>
                        <a:buFont typeface="Calibri"/>
                        <a:buAutoNum type="arabicPeriod"/>
                        <a:tabLst>
                          <a:tab pos="157480" algn="l"/>
                        </a:tabLst>
                      </a:pPr>
                      <a:r>
                        <a:rPr lang="ru-RU" sz="1200" spc="0" dirty="0">
                          <a:latin typeface="Times New Roman" pitchFamily="18" charset="0"/>
                          <a:ea typeface="Calibri"/>
                          <a:cs typeface="Times New Roman" pitchFamily="18" charset="0"/>
                        </a:rPr>
                        <a:t>Звуки</a:t>
                      </a:r>
                      <a:r>
                        <a:rPr lang="ru-RU" sz="1200" spc="-35" dirty="0">
                          <a:latin typeface="Times New Roman" pitchFamily="18" charset="0"/>
                          <a:ea typeface="Calibri"/>
                          <a:cs typeface="Times New Roman" pitchFamily="18" charset="0"/>
                        </a:rPr>
                        <a:t> </a:t>
                      </a:r>
                      <a:r>
                        <a:rPr lang="ru-RU" sz="1200" spc="0" dirty="0">
                          <a:latin typeface="Times New Roman" pitchFamily="18" charset="0"/>
                          <a:ea typeface="Calibri"/>
                          <a:cs typeface="Times New Roman" pitchFamily="18" charset="0"/>
                        </a:rPr>
                        <a:t>разные</a:t>
                      </a:r>
                      <a:r>
                        <a:rPr lang="ru-RU" sz="1200" spc="-20" dirty="0">
                          <a:latin typeface="Times New Roman" pitchFamily="18" charset="0"/>
                          <a:ea typeface="Calibri"/>
                          <a:cs typeface="Times New Roman" pitchFamily="18" charset="0"/>
                        </a:rPr>
                        <a:t> </a:t>
                      </a:r>
                      <a:r>
                        <a:rPr lang="ru-RU" sz="1200" spc="0" dirty="0">
                          <a:latin typeface="Times New Roman" pitchFamily="18" charset="0"/>
                          <a:ea typeface="Calibri"/>
                          <a:cs typeface="Times New Roman" pitchFamily="18" charset="0"/>
                        </a:rPr>
                        <a:t>бывают</a:t>
                      </a:r>
                    </a:p>
                    <a:p>
                      <a:pPr marL="342900" lvl="0" indent="-342900">
                        <a:spcBef>
                          <a:spcPts val="125"/>
                        </a:spcBef>
                        <a:spcAft>
                          <a:spcPts val="0"/>
                        </a:spcAft>
                        <a:buSzPts val="800"/>
                        <a:buFont typeface="Calibri"/>
                        <a:buAutoNum type="arabicPeriod"/>
                        <a:tabLst>
                          <a:tab pos="135890" algn="l"/>
                        </a:tabLst>
                      </a:pPr>
                      <a:r>
                        <a:rPr lang="ru-RU" sz="1200" spc="0" dirty="0">
                          <a:latin typeface="Times New Roman" pitchFamily="18" charset="0"/>
                          <a:ea typeface="Calibri"/>
                          <a:cs typeface="Times New Roman" pitchFamily="18" charset="0"/>
                        </a:rPr>
                        <a:t>Домик-крошечка</a:t>
                      </a:r>
                    </a:p>
                    <a:p>
                      <a:pPr marL="342900" lvl="0" indent="-342900">
                        <a:spcBef>
                          <a:spcPts val="150"/>
                        </a:spcBef>
                        <a:spcAft>
                          <a:spcPts val="0"/>
                        </a:spcAft>
                        <a:buSzPts val="800"/>
                        <a:buFont typeface="Calibri"/>
                        <a:buAutoNum type="arabicPeriod"/>
                        <a:tabLst>
                          <a:tab pos="157480" algn="l"/>
                        </a:tabLst>
                      </a:pPr>
                      <a:r>
                        <a:rPr lang="ru-RU" sz="1200" spc="0" dirty="0">
                          <a:latin typeface="Times New Roman" pitchFamily="18" charset="0"/>
                          <a:ea typeface="Calibri"/>
                          <a:cs typeface="Times New Roman" pitchFamily="18" charset="0"/>
                        </a:rPr>
                        <a:t>Птичий</a:t>
                      </a:r>
                      <a:r>
                        <a:rPr lang="ru-RU" sz="1200" spc="-40" dirty="0">
                          <a:latin typeface="Times New Roman" pitchFamily="18" charset="0"/>
                          <a:ea typeface="Calibri"/>
                          <a:cs typeface="Times New Roman" pitchFamily="18" charset="0"/>
                        </a:rPr>
                        <a:t> </a:t>
                      </a:r>
                      <a:r>
                        <a:rPr lang="ru-RU" sz="1200" spc="0" dirty="0">
                          <a:latin typeface="Times New Roman" pitchFamily="18" charset="0"/>
                          <a:ea typeface="Calibri"/>
                          <a:cs typeface="Times New Roman" pitchFamily="18" charset="0"/>
                        </a:rPr>
                        <a:t>концерт</a:t>
                      </a:r>
                    </a:p>
                  </a:txBody>
                  <a:tcPr marL="0" marR="0" marT="0" marB="0">
                    <a:lnL w="12700" cap="flat" cmpd="sng" algn="ctr">
                      <a:solidFill>
                        <a:srgbClr val="BC4946"/>
                      </a:solidFill>
                      <a:prstDash val="solid"/>
                      <a:round/>
                      <a:headEnd type="none" w="med" len="med"/>
                      <a:tailEnd type="none" w="med" len="med"/>
                    </a:lnL>
                    <a:lnR w="12700" cap="flat" cmpd="sng" algn="ctr">
                      <a:solidFill>
                        <a:srgbClr val="BC4946"/>
                      </a:solidFill>
                      <a:prstDash val="solid"/>
                      <a:round/>
                      <a:headEnd type="none" w="med" len="med"/>
                      <a:tailEnd type="none" w="med" len="med"/>
                    </a:lnR>
                    <a:lnT w="12700" cap="flat" cmpd="sng" algn="ctr">
                      <a:solidFill>
                        <a:srgbClr val="BC4946"/>
                      </a:solidFill>
                      <a:prstDash val="solid"/>
                      <a:round/>
                      <a:headEnd type="none" w="med" len="med"/>
                      <a:tailEnd type="none" w="med" len="med"/>
                    </a:lnT>
                    <a:lnB w="12700" cap="flat" cmpd="sng" algn="ctr">
                      <a:solidFill>
                        <a:srgbClr val="BC4946"/>
                      </a:solidFill>
                      <a:prstDash val="solid"/>
                      <a:round/>
                      <a:headEnd type="none" w="med" len="med"/>
                      <a:tailEnd type="none" w="med" len="med"/>
                    </a:lnB>
                  </a:tcPr>
                </a:tc>
              </a:tr>
              <a:tr h="1234354">
                <a:tc>
                  <a:txBody>
                    <a:bodyPr/>
                    <a:lstStyle/>
                    <a:p>
                      <a:pPr marL="851535" indent="-109855">
                        <a:spcBef>
                          <a:spcPts val="55"/>
                        </a:spcBef>
                        <a:spcAft>
                          <a:spcPts val="0"/>
                        </a:spcAft>
                      </a:pPr>
                      <a:r>
                        <a:rPr lang="ru-RU" sz="1200" b="1">
                          <a:latin typeface="Times New Roman" pitchFamily="18" charset="0"/>
                          <a:ea typeface="Calibri"/>
                          <a:cs typeface="Times New Roman" pitchFamily="18" charset="0"/>
                        </a:rPr>
                        <a:t>Развитие</a:t>
                      </a:r>
                      <a:r>
                        <a:rPr lang="ru-RU" sz="1200" b="1" spc="-50">
                          <a:latin typeface="Times New Roman" pitchFamily="18" charset="0"/>
                          <a:ea typeface="Calibri"/>
                          <a:cs typeface="Times New Roman" pitchFamily="18" charset="0"/>
                        </a:rPr>
                        <a:t> </a:t>
                      </a:r>
                      <a:r>
                        <a:rPr lang="ru-RU" sz="1200" b="1">
                          <a:latin typeface="Times New Roman" pitchFamily="18" charset="0"/>
                          <a:ea typeface="Calibri"/>
                          <a:cs typeface="Times New Roman" pitchFamily="18" charset="0"/>
                        </a:rPr>
                        <a:t>восприятия</a:t>
                      </a:r>
                      <a:r>
                        <a:rPr lang="ru-RU" sz="1200" b="1" spc="-20">
                          <a:latin typeface="Times New Roman" pitchFamily="18" charset="0"/>
                          <a:ea typeface="Calibri"/>
                          <a:cs typeface="Times New Roman" pitchFamily="18" charset="0"/>
                        </a:rPr>
                        <a:t> </a:t>
                      </a:r>
                      <a:r>
                        <a:rPr lang="ru-RU" sz="1200" b="1">
                          <a:latin typeface="Times New Roman" pitchFamily="18" charset="0"/>
                          <a:ea typeface="Calibri"/>
                          <a:cs typeface="Times New Roman" pitchFamily="18" charset="0"/>
                        </a:rPr>
                        <a:t>музыки</a:t>
                      </a:r>
                      <a:endParaRPr lang="ru-RU" sz="1200">
                        <a:latin typeface="Times New Roman" pitchFamily="18" charset="0"/>
                        <a:ea typeface="Calibri"/>
                        <a:cs typeface="Times New Roman" pitchFamily="18" charset="0"/>
                      </a:endParaRPr>
                    </a:p>
                    <a:p>
                      <a:pPr marL="46990" marR="1187450" indent="-109855">
                        <a:lnSpc>
                          <a:spcPct val="110000"/>
                        </a:lnSpc>
                        <a:spcBef>
                          <a:spcPts val="150"/>
                        </a:spcBef>
                        <a:spcAft>
                          <a:spcPts val="0"/>
                        </a:spcAft>
                        <a:tabLst>
                          <a:tab pos="1461770" algn="l"/>
                        </a:tabLst>
                      </a:pPr>
                      <a:r>
                        <a:rPr lang="ru-RU" sz="1200">
                          <a:latin typeface="Times New Roman" pitchFamily="18" charset="0"/>
                          <a:ea typeface="Calibri"/>
                          <a:cs typeface="Times New Roman" pitchFamily="18" charset="0"/>
                        </a:rPr>
                        <a:t>1.Вертушка		6.</a:t>
                      </a:r>
                      <a:r>
                        <a:rPr lang="ru-RU" sz="1200" spc="15">
                          <a:latin typeface="Times New Roman" pitchFamily="18" charset="0"/>
                          <a:ea typeface="Calibri"/>
                          <a:cs typeface="Times New Roman" pitchFamily="18" charset="0"/>
                        </a:rPr>
                        <a:t> </a:t>
                      </a:r>
                      <a:r>
                        <a:rPr lang="ru-RU" sz="1200">
                          <a:latin typeface="Times New Roman" pitchFamily="18" charset="0"/>
                          <a:ea typeface="Calibri"/>
                          <a:cs typeface="Times New Roman" pitchFamily="18" charset="0"/>
                        </a:rPr>
                        <a:t>Море</a:t>
                      </a:r>
                      <a:r>
                        <a:rPr lang="ru-RU" sz="1200" spc="5">
                          <a:latin typeface="Times New Roman" pitchFamily="18" charset="0"/>
                          <a:ea typeface="Calibri"/>
                          <a:cs typeface="Times New Roman" pitchFamily="18" charset="0"/>
                        </a:rPr>
                        <a:t> </a:t>
                      </a:r>
                      <a:r>
                        <a:rPr lang="ru-RU" sz="1200">
                          <a:latin typeface="Times New Roman" pitchFamily="18" charset="0"/>
                          <a:ea typeface="Calibri"/>
                          <a:cs typeface="Times New Roman" pitchFamily="18" charset="0"/>
                        </a:rPr>
                        <a:t>2.Облачки</a:t>
                      </a:r>
                      <a:r>
                        <a:rPr lang="ru-RU" sz="1200" spc="-35">
                          <a:latin typeface="Times New Roman" pitchFamily="18" charset="0"/>
                          <a:ea typeface="Calibri"/>
                          <a:cs typeface="Times New Roman" pitchFamily="18" charset="0"/>
                        </a:rPr>
                        <a:t> </a:t>
                      </a:r>
                      <a:r>
                        <a:rPr lang="ru-RU" sz="1200">
                          <a:latin typeface="Times New Roman" pitchFamily="18" charset="0"/>
                          <a:ea typeface="Calibri"/>
                          <a:cs typeface="Times New Roman" pitchFamily="18" charset="0"/>
                        </a:rPr>
                        <a:t>настроения	</a:t>
                      </a:r>
                      <a:r>
                        <a:rPr lang="ru-RU" sz="1200" spc="-15">
                          <a:latin typeface="Times New Roman" pitchFamily="18" charset="0"/>
                          <a:ea typeface="Calibri"/>
                          <a:cs typeface="Times New Roman" pitchFamily="18" charset="0"/>
                        </a:rPr>
                        <a:t>7.</a:t>
                      </a:r>
                      <a:r>
                        <a:rPr lang="ru-RU" sz="1200" spc="-50">
                          <a:latin typeface="Times New Roman" pitchFamily="18" charset="0"/>
                          <a:ea typeface="Calibri"/>
                          <a:cs typeface="Times New Roman" pitchFamily="18" charset="0"/>
                        </a:rPr>
                        <a:t> </a:t>
                      </a:r>
                      <a:r>
                        <a:rPr lang="ru-RU" sz="1200" spc="-10">
                          <a:latin typeface="Times New Roman" pitchFamily="18" charset="0"/>
                          <a:ea typeface="Calibri"/>
                          <a:cs typeface="Times New Roman" pitchFamily="18" charset="0"/>
                        </a:rPr>
                        <a:t>Колобок</a:t>
                      </a:r>
                      <a:endParaRPr lang="ru-RU" sz="1200">
                        <a:latin typeface="Times New Roman" pitchFamily="18" charset="0"/>
                        <a:ea typeface="Calibri"/>
                        <a:cs typeface="Times New Roman" pitchFamily="18" charset="0"/>
                      </a:endParaRPr>
                    </a:p>
                    <a:p>
                      <a:pPr marL="342900" lvl="0" indent="-342900">
                        <a:spcBef>
                          <a:spcPts val="55"/>
                        </a:spcBef>
                        <a:spcAft>
                          <a:spcPts val="0"/>
                        </a:spcAft>
                        <a:buSzPts val="900"/>
                        <a:buFont typeface="Calibri"/>
                        <a:buAutoNum type="arabicPeriod" startAt="3"/>
                        <a:tabLst>
                          <a:tab pos="156845" algn="l"/>
                          <a:tab pos="1446530" algn="l"/>
                        </a:tabLst>
                      </a:pPr>
                      <a:r>
                        <a:rPr lang="ru-RU" sz="1200" spc="-10">
                          <a:latin typeface="Times New Roman" pitchFamily="18" charset="0"/>
                          <a:ea typeface="Calibri"/>
                          <a:cs typeface="Times New Roman" pitchFamily="18" charset="0"/>
                        </a:rPr>
                        <a:t>Ромашки</a:t>
                      </a:r>
                      <a:r>
                        <a:rPr lang="ru-RU" sz="1200" spc="-35">
                          <a:latin typeface="Times New Roman" pitchFamily="18" charset="0"/>
                          <a:ea typeface="Calibri"/>
                          <a:cs typeface="Times New Roman" pitchFamily="18" charset="0"/>
                        </a:rPr>
                        <a:t> </a:t>
                      </a:r>
                      <a:r>
                        <a:rPr lang="ru-RU" sz="1200" spc="-10">
                          <a:latin typeface="Times New Roman" pitchFamily="18" charset="0"/>
                          <a:ea typeface="Calibri"/>
                          <a:cs typeface="Times New Roman" pitchFamily="18" charset="0"/>
                        </a:rPr>
                        <a:t>настроения	8.</a:t>
                      </a:r>
                      <a:r>
                        <a:rPr lang="ru-RU" sz="1200" spc="-25">
                          <a:latin typeface="Times New Roman" pitchFamily="18" charset="0"/>
                          <a:ea typeface="Calibri"/>
                          <a:cs typeface="Times New Roman" pitchFamily="18" charset="0"/>
                        </a:rPr>
                        <a:t> </a:t>
                      </a:r>
                      <a:r>
                        <a:rPr lang="ru-RU" sz="1200" spc="-10">
                          <a:latin typeface="Times New Roman" pitchFamily="18" charset="0"/>
                          <a:ea typeface="Calibri"/>
                          <a:cs typeface="Times New Roman" pitchFamily="18" charset="0"/>
                        </a:rPr>
                        <a:t>Краски</a:t>
                      </a:r>
                      <a:r>
                        <a:rPr lang="ru-RU" sz="1200" spc="-45">
                          <a:latin typeface="Times New Roman" pitchFamily="18" charset="0"/>
                          <a:ea typeface="Calibri"/>
                          <a:cs typeface="Times New Roman" pitchFamily="18" charset="0"/>
                        </a:rPr>
                        <a:t> </a:t>
                      </a:r>
                      <a:r>
                        <a:rPr lang="ru-RU" sz="1200" spc="-10">
                          <a:latin typeface="Times New Roman" pitchFamily="18" charset="0"/>
                          <a:ea typeface="Calibri"/>
                          <a:cs typeface="Times New Roman" pitchFamily="18" charset="0"/>
                        </a:rPr>
                        <a:t>музыки</a:t>
                      </a:r>
                    </a:p>
                    <a:p>
                      <a:pPr marL="342900" lvl="0" indent="-342900">
                        <a:spcBef>
                          <a:spcPts val="80"/>
                        </a:spcBef>
                        <a:spcAft>
                          <a:spcPts val="0"/>
                        </a:spcAft>
                        <a:buSzPts val="900"/>
                        <a:buFont typeface="Calibri"/>
                        <a:buAutoNum type="arabicPeriod" startAt="3"/>
                        <a:tabLst>
                          <a:tab pos="135890" algn="l"/>
                          <a:tab pos="1449070" algn="l"/>
                        </a:tabLst>
                      </a:pPr>
                      <a:r>
                        <a:rPr lang="ru-RU" sz="1200" spc="-10">
                          <a:latin typeface="Times New Roman" pitchFamily="18" charset="0"/>
                          <a:ea typeface="Calibri"/>
                          <a:cs typeface="Times New Roman" pitchFamily="18" charset="0"/>
                        </a:rPr>
                        <a:t>Три</a:t>
                      </a:r>
                      <a:r>
                        <a:rPr lang="ru-RU" sz="1200" spc="-15">
                          <a:latin typeface="Times New Roman" pitchFamily="18" charset="0"/>
                          <a:ea typeface="Calibri"/>
                          <a:cs typeface="Times New Roman" pitchFamily="18" charset="0"/>
                        </a:rPr>
                        <a:t> </a:t>
                      </a:r>
                      <a:r>
                        <a:rPr lang="ru-RU" sz="1200" spc="-10">
                          <a:latin typeface="Times New Roman" pitchFamily="18" charset="0"/>
                          <a:ea typeface="Calibri"/>
                          <a:cs typeface="Times New Roman" pitchFamily="18" charset="0"/>
                        </a:rPr>
                        <a:t>медведя	9.</a:t>
                      </a:r>
                      <a:r>
                        <a:rPr lang="ru-RU" sz="1200" spc="5">
                          <a:latin typeface="Times New Roman" pitchFamily="18" charset="0"/>
                          <a:ea typeface="Calibri"/>
                          <a:cs typeface="Times New Roman" pitchFamily="18" charset="0"/>
                        </a:rPr>
                        <a:t> </a:t>
                      </a:r>
                      <a:r>
                        <a:rPr lang="ru-RU" sz="1200" spc="-10">
                          <a:latin typeface="Times New Roman" pitchFamily="18" charset="0"/>
                          <a:ea typeface="Calibri"/>
                          <a:cs typeface="Times New Roman" pitchFamily="18" charset="0"/>
                        </a:rPr>
                        <a:t>Музыкальный</a:t>
                      </a:r>
                      <a:r>
                        <a:rPr lang="ru-RU" sz="1200" spc="-20">
                          <a:latin typeface="Times New Roman" pitchFamily="18" charset="0"/>
                          <a:ea typeface="Calibri"/>
                          <a:cs typeface="Times New Roman" pitchFamily="18" charset="0"/>
                        </a:rPr>
                        <a:t> </a:t>
                      </a:r>
                      <a:r>
                        <a:rPr lang="ru-RU" sz="1200" spc="-10">
                          <a:latin typeface="Times New Roman" pitchFamily="18" charset="0"/>
                          <a:ea typeface="Calibri"/>
                          <a:cs typeface="Times New Roman" pitchFamily="18" charset="0"/>
                        </a:rPr>
                        <a:t>паровоз</a:t>
                      </a:r>
                    </a:p>
                    <a:p>
                      <a:pPr marL="342900" lvl="0" indent="-342900">
                        <a:lnSpc>
                          <a:spcPts val="1095"/>
                        </a:lnSpc>
                        <a:spcBef>
                          <a:spcPts val="100"/>
                        </a:spcBef>
                        <a:spcAft>
                          <a:spcPts val="0"/>
                        </a:spcAft>
                        <a:buSzPts val="900"/>
                        <a:buFont typeface="Calibri"/>
                        <a:buAutoNum type="arabicPeriod" startAt="3"/>
                        <a:tabLst>
                          <a:tab pos="135890" algn="l"/>
                          <a:tab pos="1428115" algn="l"/>
                        </a:tabLst>
                      </a:pPr>
                      <a:r>
                        <a:rPr lang="ru-RU" sz="1200" spc="-5">
                          <a:latin typeface="Times New Roman" pitchFamily="18" charset="0"/>
                          <a:ea typeface="Calibri"/>
                          <a:cs typeface="Times New Roman" pitchFamily="18" charset="0"/>
                        </a:rPr>
                        <a:t>Снеговики</a:t>
                      </a:r>
                      <a:r>
                        <a:rPr lang="ru-RU" sz="1200" spc="-45">
                          <a:latin typeface="Times New Roman" pitchFamily="18" charset="0"/>
                          <a:ea typeface="Calibri"/>
                          <a:cs typeface="Times New Roman" pitchFamily="18" charset="0"/>
                        </a:rPr>
                        <a:t> </a:t>
                      </a:r>
                      <a:r>
                        <a:rPr lang="ru-RU" sz="1200" spc="-10">
                          <a:latin typeface="Times New Roman" pitchFamily="18" charset="0"/>
                          <a:ea typeface="Calibri"/>
                          <a:cs typeface="Times New Roman" pitchFamily="18" charset="0"/>
                        </a:rPr>
                        <a:t>настроения	</a:t>
                      </a:r>
                      <a:r>
                        <a:rPr lang="ru-RU" sz="1200" spc="-5">
                          <a:latin typeface="Times New Roman" pitchFamily="18" charset="0"/>
                          <a:ea typeface="Calibri"/>
                          <a:cs typeface="Times New Roman" pitchFamily="18" charset="0"/>
                        </a:rPr>
                        <a:t>10.</a:t>
                      </a:r>
                      <a:r>
                        <a:rPr lang="ru-RU" sz="1200" spc="-10">
                          <a:latin typeface="Times New Roman" pitchFamily="18" charset="0"/>
                          <a:ea typeface="Calibri"/>
                          <a:cs typeface="Times New Roman" pitchFamily="18" charset="0"/>
                        </a:rPr>
                        <a:t> </a:t>
                      </a:r>
                      <a:r>
                        <a:rPr lang="ru-RU" sz="1200" spc="-5">
                          <a:latin typeface="Times New Roman" pitchFamily="18" charset="0"/>
                          <a:ea typeface="Calibri"/>
                          <a:cs typeface="Times New Roman" pitchFamily="18" charset="0"/>
                        </a:rPr>
                        <a:t>Разноцветная</a:t>
                      </a:r>
                      <a:r>
                        <a:rPr lang="ru-RU" sz="1200" spc="-40">
                          <a:latin typeface="Times New Roman" pitchFamily="18" charset="0"/>
                          <a:ea typeface="Calibri"/>
                          <a:cs typeface="Times New Roman" pitchFamily="18" charset="0"/>
                        </a:rPr>
                        <a:t> </a:t>
                      </a:r>
                      <a:r>
                        <a:rPr lang="ru-RU" sz="1200" spc="-10">
                          <a:latin typeface="Times New Roman" pitchFamily="18" charset="0"/>
                          <a:ea typeface="Calibri"/>
                          <a:cs typeface="Times New Roman" pitchFamily="18" charset="0"/>
                        </a:rPr>
                        <a:t>гусеница</a:t>
                      </a:r>
                    </a:p>
                  </a:txBody>
                  <a:tcPr marL="0" marR="0" marT="0" marB="0">
                    <a:lnL w="12700" cap="flat" cmpd="sng" algn="ctr">
                      <a:solidFill>
                        <a:srgbClr val="BC4946"/>
                      </a:solidFill>
                      <a:prstDash val="solid"/>
                      <a:round/>
                      <a:headEnd type="none" w="med" len="med"/>
                      <a:tailEnd type="none" w="med" len="med"/>
                    </a:lnL>
                    <a:lnR w="12700" cap="flat" cmpd="sng" algn="ctr">
                      <a:solidFill>
                        <a:srgbClr val="BC4946"/>
                      </a:solidFill>
                      <a:prstDash val="solid"/>
                      <a:round/>
                      <a:headEnd type="none" w="med" len="med"/>
                      <a:tailEnd type="none" w="med" len="med"/>
                    </a:lnR>
                    <a:lnT w="12700" cap="flat" cmpd="sng" algn="ctr">
                      <a:solidFill>
                        <a:srgbClr val="BC4946"/>
                      </a:solidFill>
                      <a:prstDash val="solid"/>
                      <a:round/>
                      <a:headEnd type="none" w="med" len="med"/>
                      <a:tailEnd type="none" w="med" len="med"/>
                    </a:lnT>
                    <a:lnB w="12700" cap="flat" cmpd="sng" algn="ctr">
                      <a:solidFill>
                        <a:srgbClr val="BC4946"/>
                      </a:solidFill>
                      <a:prstDash val="solid"/>
                      <a:round/>
                      <a:headEnd type="none" w="med" len="med"/>
                      <a:tailEnd type="none" w="med" len="med"/>
                    </a:lnB>
                  </a:tcPr>
                </a:tc>
                <a:tc>
                  <a:txBody>
                    <a:bodyPr/>
                    <a:lstStyle/>
                    <a:p>
                      <a:pPr marL="806450" indent="-109855">
                        <a:spcBef>
                          <a:spcPts val="55"/>
                        </a:spcBef>
                        <a:spcAft>
                          <a:spcPts val="0"/>
                        </a:spcAft>
                      </a:pPr>
                      <a:r>
                        <a:rPr lang="ru-RU" sz="1200" b="1" spc="-5" dirty="0">
                          <a:latin typeface="Times New Roman" pitchFamily="18" charset="0"/>
                          <a:ea typeface="Calibri"/>
                          <a:cs typeface="Times New Roman" pitchFamily="18" charset="0"/>
                        </a:rPr>
                        <a:t>Развитие</a:t>
                      </a:r>
                      <a:r>
                        <a:rPr lang="ru-RU" sz="1200" b="1" spc="-45" dirty="0">
                          <a:latin typeface="Times New Roman" pitchFamily="18" charset="0"/>
                          <a:ea typeface="Calibri"/>
                          <a:cs typeface="Times New Roman" pitchFamily="18" charset="0"/>
                        </a:rPr>
                        <a:t> </a:t>
                      </a:r>
                      <a:r>
                        <a:rPr lang="ru-RU" sz="1200" b="1" dirty="0">
                          <a:latin typeface="Times New Roman" pitchFamily="18" charset="0"/>
                          <a:ea typeface="Calibri"/>
                          <a:cs typeface="Times New Roman" pitchFamily="18" charset="0"/>
                        </a:rPr>
                        <a:t>тембрового</a:t>
                      </a:r>
                      <a:r>
                        <a:rPr lang="ru-RU" sz="1200" b="1" spc="-25" dirty="0">
                          <a:latin typeface="Times New Roman" pitchFamily="18" charset="0"/>
                          <a:ea typeface="Calibri"/>
                          <a:cs typeface="Times New Roman" pitchFamily="18" charset="0"/>
                        </a:rPr>
                        <a:t> </a:t>
                      </a:r>
                      <a:r>
                        <a:rPr lang="ru-RU" sz="1200" b="1" dirty="0">
                          <a:latin typeface="Times New Roman" pitchFamily="18" charset="0"/>
                          <a:ea typeface="Calibri"/>
                          <a:cs typeface="Times New Roman" pitchFamily="18" charset="0"/>
                        </a:rPr>
                        <a:t>слуха</a:t>
                      </a:r>
                      <a:endParaRPr lang="ru-RU" sz="1200" dirty="0">
                        <a:latin typeface="Times New Roman" pitchFamily="18" charset="0"/>
                        <a:ea typeface="Calibri"/>
                        <a:cs typeface="Times New Roman" pitchFamily="18" charset="0"/>
                      </a:endParaRPr>
                    </a:p>
                    <a:p>
                      <a:pPr marL="342900" lvl="0" indent="-342900">
                        <a:spcBef>
                          <a:spcPts val="125"/>
                        </a:spcBef>
                        <a:spcAft>
                          <a:spcPts val="0"/>
                        </a:spcAft>
                        <a:buSzPts val="900"/>
                        <a:buFont typeface="Calibri"/>
                        <a:buAutoNum type="arabicPeriod"/>
                        <a:tabLst>
                          <a:tab pos="391160" algn="l"/>
                          <a:tab pos="391795" algn="l"/>
                        </a:tabLst>
                      </a:pPr>
                      <a:r>
                        <a:rPr lang="ru-RU" sz="1200" spc="-10" dirty="0">
                          <a:latin typeface="Times New Roman" pitchFamily="18" charset="0"/>
                          <a:ea typeface="Calibri"/>
                          <a:cs typeface="Times New Roman" pitchFamily="18" charset="0"/>
                        </a:rPr>
                        <a:t>Угадай</a:t>
                      </a:r>
                      <a:r>
                        <a:rPr lang="ru-RU" sz="1200" spc="-50" dirty="0">
                          <a:latin typeface="Times New Roman" pitchFamily="18" charset="0"/>
                          <a:ea typeface="Calibri"/>
                          <a:cs typeface="Times New Roman" pitchFamily="18" charset="0"/>
                        </a:rPr>
                        <a:t> </a:t>
                      </a:r>
                      <a:r>
                        <a:rPr lang="ru-RU" sz="1200" spc="-10" dirty="0">
                          <a:latin typeface="Times New Roman" pitchFamily="18" charset="0"/>
                          <a:ea typeface="Calibri"/>
                          <a:cs typeface="Times New Roman" pitchFamily="18" charset="0"/>
                        </a:rPr>
                        <a:t>на</a:t>
                      </a:r>
                      <a:r>
                        <a:rPr lang="ru-RU" sz="1200" spc="-15" dirty="0">
                          <a:latin typeface="Times New Roman" pitchFamily="18" charset="0"/>
                          <a:ea typeface="Calibri"/>
                          <a:cs typeface="Times New Roman" pitchFamily="18" charset="0"/>
                        </a:rPr>
                        <a:t> </a:t>
                      </a:r>
                      <a:r>
                        <a:rPr lang="ru-RU" sz="1200" spc="-10" dirty="0">
                          <a:latin typeface="Times New Roman" pitchFamily="18" charset="0"/>
                          <a:ea typeface="Calibri"/>
                          <a:cs typeface="Times New Roman" pitchFamily="18" charset="0"/>
                        </a:rPr>
                        <a:t>чем играю</a:t>
                      </a:r>
                    </a:p>
                    <a:p>
                      <a:pPr marL="342900" lvl="0" indent="-342900">
                        <a:spcBef>
                          <a:spcPts val="150"/>
                        </a:spcBef>
                        <a:spcAft>
                          <a:spcPts val="0"/>
                        </a:spcAft>
                        <a:buSzPts val="900"/>
                        <a:buFont typeface="Calibri"/>
                        <a:buAutoNum type="arabicPeriod"/>
                        <a:tabLst>
                          <a:tab pos="391160" algn="l"/>
                          <a:tab pos="391795" algn="l"/>
                        </a:tabLst>
                      </a:pPr>
                      <a:r>
                        <a:rPr lang="ru-RU" sz="1200" spc="-10" dirty="0">
                          <a:latin typeface="Times New Roman" pitchFamily="18" charset="0"/>
                          <a:ea typeface="Calibri"/>
                          <a:cs typeface="Times New Roman" pitchFamily="18" charset="0"/>
                        </a:rPr>
                        <a:t>Весело-грустно</a:t>
                      </a:r>
                    </a:p>
                    <a:p>
                      <a:pPr marL="342900" lvl="0" indent="-342900">
                        <a:spcBef>
                          <a:spcPts val="125"/>
                        </a:spcBef>
                        <a:spcAft>
                          <a:spcPts val="0"/>
                        </a:spcAft>
                        <a:buSzPts val="900"/>
                        <a:buFont typeface="Calibri"/>
                        <a:buAutoNum type="arabicPeriod"/>
                        <a:tabLst>
                          <a:tab pos="391160" algn="l"/>
                          <a:tab pos="391795" algn="l"/>
                        </a:tabLst>
                      </a:pPr>
                      <a:r>
                        <a:rPr lang="ru-RU" sz="1200" spc="-10" dirty="0">
                          <a:latin typeface="Times New Roman" pitchFamily="18" charset="0"/>
                          <a:ea typeface="Calibri"/>
                          <a:cs typeface="Times New Roman" pitchFamily="18" charset="0"/>
                        </a:rPr>
                        <a:t>Музыкальный</a:t>
                      </a:r>
                      <a:r>
                        <a:rPr lang="ru-RU" sz="1200" spc="-40" dirty="0">
                          <a:latin typeface="Times New Roman" pitchFamily="18" charset="0"/>
                          <a:ea typeface="Calibri"/>
                          <a:cs typeface="Times New Roman" pitchFamily="18" charset="0"/>
                        </a:rPr>
                        <a:t> </a:t>
                      </a:r>
                      <a:r>
                        <a:rPr lang="ru-RU" sz="1200" spc="-10" dirty="0">
                          <a:latin typeface="Times New Roman" pitchFamily="18" charset="0"/>
                          <a:ea typeface="Calibri"/>
                          <a:cs typeface="Times New Roman" pitchFamily="18" charset="0"/>
                        </a:rPr>
                        <a:t>паровоз</a:t>
                      </a:r>
                    </a:p>
                  </a:txBody>
                  <a:tcPr marL="0" marR="0" marT="0" marB="0">
                    <a:lnL w="12700" cap="flat" cmpd="sng" algn="ctr">
                      <a:solidFill>
                        <a:srgbClr val="BC4946"/>
                      </a:solidFill>
                      <a:prstDash val="solid"/>
                      <a:round/>
                      <a:headEnd type="none" w="med" len="med"/>
                      <a:tailEnd type="none" w="med" len="med"/>
                    </a:lnL>
                    <a:lnR w="12700" cap="flat" cmpd="sng" algn="ctr">
                      <a:solidFill>
                        <a:srgbClr val="BC4946"/>
                      </a:solidFill>
                      <a:prstDash val="solid"/>
                      <a:round/>
                      <a:headEnd type="none" w="med" len="med"/>
                      <a:tailEnd type="none" w="med" len="med"/>
                    </a:lnR>
                    <a:lnT w="12700" cap="flat" cmpd="sng" algn="ctr">
                      <a:solidFill>
                        <a:srgbClr val="BC4946"/>
                      </a:solidFill>
                      <a:prstDash val="solid"/>
                      <a:round/>
                      <a:headEnd type="none" w="med" len="med"/>
                      <a:tailEnd type="none" w="med" len="med"/>
                    </a:lnT>
                    <a:lnB w="12700" cap="flat" cmpd="sng" algn="ctr">
                      <a:solidFill>
                        <a:srgbClr val="BC4946"/>
                      </a:solidFill>
                      <a:prstDash val="solid"/>
                      <a:round/>
                      <a:headEnd type="none" w="med" len="med"/>
                      <a:tailEnd type="none" w="med" len="med"/>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catherineasquithgallery.com/uploads/posts/2021-02/1613532884_10-p-fon-dlya-prezentatsii-muzikalnaya-tema-12.jpg"/>
          <p:cNvPicPr>
            <a:picLocks noChangeAspect="1" noChangeArrowheads="1"/>
          </p:cNvPicPr>
          <p:nvPr/>
        </p:nvPicPr>
        <p:blipFill>
          <a:blip r:embed="rId2" cstate="print"/>
          <a:srcRect/>
          <a:stretch>
            <a:fillRect/>
          </a:stretch>
        </p:blipFill>
        <p:spPr bwMode="auto">
          <a:xfrm>
            <a:off x="539552" y="188640"/>
            <a:ext cx="8352927" cy="6669360"/>
          </a:xfrm>
          <a:prstGeom prst="rect">
            <a:avLst/>
          </a:prstGeom>
          <a:noFill/>
        </p:spPr>
      </p:pic>
      <p:pic>
        <p:nvPicPr>
          <p:cNvPr id="32770" name="image9.png" descr="http://www.vsehpozdravil.ru/res/images/postcards/6958.detailed.png"/>
          <p:cNvPicPr>
            <a:picLocks noChangeAspect="1" noChangeArrowheads="1"/>
          </p:cNvPicPr>
          <p:nvPr/>
        </p:nvPicPr>
        <p:blipFill>
          <a:blip r:embed="rId3" cstate="print"/>
          <a:srcRect/>
          <a:stretch>
            <a:fillRect/>
          </a:stretch>
        </p:blipFill>
        <p:spPr bwMode="auto">
          <a:xfrm>
            <a:off x="5796136" y="332656"/>
            <a:ext cx="2992833" cy="2232248"/>
          </a:xfrm>
          <a:prstGeom prst="rect">
            <a:avLst/>
          </a:prstGeom>
          <a:noFill/>
        </p:spPr>
      </p:pic>
      <p:sp>
        <p:nvSpPr>
          <p:cNvPr id="32769" name="Rectangle 1"/>
          <p:cNvSpPr>
            <a:spLocks noChangeArrowheads="1"/>
          </p:cNvSpPr>
          <p:nvPr/>
        </p:nvSpPr>
        <p:spPr bwMode="auto">
          <a:xfrm>
            <a:off x="395536" y="157909"/>
            <a:ext cx="8136904"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ru-RU"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Игра</a:t>
            </a:r>
            <a:r>
              <a:rPr lang="ru-RU" sz="2000" dirty="0" smtClean="0">
                <a:solidFill>
                  <a:srgbClr val="FF0000"/>
                </a:solidFill>
                <a:latin typeface="Times New Roman" pitchFamily="18" charset="0"/>
                <a:cs typeface="Times New Roman" pitchFamily="18" charset="0"/>
              </a:rPr>
              <a:t>  </a:t>
            </a:r>
            <a:r>
              <a:rPr kumimoji="0" lang="ru-RU"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для развития звуковысотного слуха</a:t>
            </a:r>
            <a:endParaRPr kumimoji="0" lang="ru-RU" sz="20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ru-RU"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«Птичий концерт»</a:t>
            </a:r>
            <a:endParaRPr kumimoji="0" lang="ru-RU" sz="2000" b="0" i="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32771" name="Rectangle 3"/>
          <p:cNvSpPr>
            <a:spLocks noChangeArrowheads="1"/>
          </p:cNvSpPr>
          <p:nvPr/>
        </p:nvSpPr>
        <p:spPr bwMode="auto">
          <a:xfrm>
            <a:off x="0" y="1719389"/>
            <a:ext cx="8532440" cy="4783260"/>
          </a:xfrm>
          <a:prstGeom prst="rect">
            <a:avLst/>
          </a:prstGeom>
          <a:noFill/>
          <a:ln w="9525">
            <a:noFill/>
            <a:miter lim="800000"/>
            <a:headEnd/>
            <a:tailEnd/>
          </a:ln>
          <a:effectLst/>
        </p:spPr>
        <p:txBody>
          <a:bodyPr vert="horz" wrap="square" lIns="25392" tIns="139656" rIns="91440" bIns="177744" numCol="1" anchor="ctr" anchorCtr="0" compatLnSpc="1">
            <a:prstTxWarp prst="textNoShape">
              <a:avLst/>
            </a:prstTxWarp>
            <a:spAutoFit/>
          </a:bodyPr>
          <a:lstStyle/>
          <a:p>
            <a:pPr marL="0" marR="0" lvl="0" indent="88900" algn="l" defTabSz="914400" rtl="0" eaLnBrk="1" fontAlgn="base" latinLnBrk="0" hangingPunct="1">
              <a:lnSpc>
                <a:spcPct val="100000"/>
              </a:lnSpc>
              <a:spcBef>
                <a:spcPct val="0"/>
              </a:spcBef>
              <a:spcAft>
                <a:spcPct val="0"/>
              </a:spcAft>
              <a:buClrTx/>
              <a:buSzTx/>
              <a:buFontTx/>
              <a:buNone/>
              <a:tabLst/>
            </a:pPr>
            <a:r>
              <a:rPr kumimoji="0" lang="ru-RU" sz="1600" b="1" i="0"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Цель</a:t>
            </a: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развитие звуковысотного слуха.</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88900" algn="l" defTabSz="914400" rtl="0" eaLnBrk="0" fontAlgn="base" latinLnBrk="0" hangingPunct="0">
              <a:lnSpc>
                <a:spcPct val="100000"/>
              </a:lnSpc>
              <a:spcBef>
                <a:spcPct val="0"/>
              </a:spcBef>
              <a:spcAft>
                <a:spcPct val="0"/>
              </a:spcAft>
              <a:buClrTx/>
              <a:buSzTx/>
              <a:buFontTx/>
              <a:buNone/>
              <a:tabLst/>
            </a:pPr>
            <a:r>
              <a:rPr kumimoji="0" lang="ru-RU" sz="1600" b="1" i="0"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Игровой материал:</a:t>
            </a: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Музыкальный инструмент для подыгрывания</a:t>
            </a:r>
          </a:p>
          <a:p>
            <a:pPr marL="0" marR="0" lvl="0" indent="88900" algn="l" defTabSz="914400" rtl="0" eaLnBrk="0" fontAlgn="base" latinLnBrk="0" hangingPunct="0">
              <a:lnSpc>
                <a:spcPct val="100000"/>
              </a:lnSpc>
              <a:spcBef>
                <a:spcPct val="0"/>
              </a:spcBef>
              <a:spcAft>
                <a:spcPct val="0"/>
              </a:spcAft>
              <a:buClrTx/>
              <a:buSzTx/>
              <a:buFontTx/>
              <a:buNone/>
              <a:tabLst/>
            </a:pPr>
            <a:r>
              <a:rPr lang="ru-RU" sz="1600" dirty="0" smtClean="0">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(металлофон,  фортепиано, флейта).</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88900" algn="l" defTabSz="914400" rtl="0" eaLnBrk="0" fontAlgn="base" latinLnBrk="0" hangingPunct="0">
              <a:lnSpc>
                <a:spcPct val="100000"/>
              </a:lnSpc>
              <a:spcBef>
                <a:spcPct val="0"/>
              </a:spcBef>
              <a:spcAft>
                <a:spcPct val="0"/>
              </a:spcAft>
              <a:buClrTx/>
              <a:buSzTx/>
              <a:buFontTx/>
              <a:buNone/>
              <a:tabLst/>
            </a:pPr>
            <a:r>
              <a:rPr kumimoji="0" lang="ru-RU" sz="1600" b="1" i="0"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Ход игры:</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8890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Дети учатся воспроизводить разные по высоте звуки: в диапазоне секунды, терции,</a:t>
            </a:r>
          </a:p>
          <a:p>
            <a:pPr marL="0" marR="0" lvl="0" indent="8890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квинты.</a:t>
            </a:r>
            <a:r>
              <a:rPr lang="ru-RU" sz="1600" dirty="0" smtClean="0">
                <a:latin typeface="Times New Roman" pitchFamily="18" charset="0"/>
                <a:cs typeface="Times New Roman" pitchFamily="18" charset="0"/>
              </a:rPr>
              <a:t>  </a:t>
            </a:r>
            <a:r>
              <a:rPr kumimoji="0" lang="ru-RU" sz="16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Дети сидят полукругом. Ведущий или воспитатель поет, а дети отвечают.</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88900" algn="l" defTabSz="914400" rtl="0" eaLnBrk="0" fontAlgn="base" latinLnBrk="0" hangingPunct="0">
              <a:lnSpc>
                <a:spcPct val="100000"/>
              </a:lnSpc>
              <a:spcBef>
                <a:spcPct val="0"/>
              </a:spcBef>
              <a:spcAft>
                <a:spcPct val="0"/>
              </a:spcAft>
              <a:buClrTx/>
              <a:buSzTx/>
              <a:buFontTx/>
              <a:buNone/>
              <a:tabLst/>
            </a:pPr>
            <a:r>
              <a:rPr kumimoji="0" lang="ru-RU" sz="1600" b="1" i="0"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Ведущий</a:t>
            </a: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88900" algn="l"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березовой верхушке Целый день поет кукушка: </a:t>
            </a:r>
            <a:r>
              <a:rPr kumimoji="0" lang="ru-RU" sz="16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Дети</a:t>
            </a:r>
            <a:r>
              <a:rPr lang="ru-RU" sz="1600" dirty="0" smtClean="0">
                <a:latin typeface="Times New Roman" pitchFamily="18" charset="0"/>
                <a:cs typeface="Times New Roman" pitchFamily="18" charset="0"/>
              </a:rPr>
              <a:t>    </a:t>
            </a:r>
            <a:r>
              <a:rPr kumimoji="0" lang="ru-RU" sz="16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Ку-ку, ку-ку, ку-ку!</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88900" algn="l" defTabSz="914400" rtl="0" eaLnBrk="0" fontAlgn="base" latinLnBrk="0" hangingPunct="0">
              <a:lnSpc>
                <a:spcPct val="100000"/>
              </a:lnSpc>
              <a:spcBef>
                <a:spcPct val="0"/>
              </a:spcBef>
              <a:spcAft>
                <a:spcPct val="0"/>
              </a:spcAft>
              <a:buClrTx/>
              <a:buSzTx/>
              <a:buFontTx/>
              <a:buNone/>
              <a:tabLst/>
            </a:pPr>
            <a:r>
              <a:rPr kumimoji="0" lang="ru-RU" sz="1600" b="1" i="0"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Ведущий</a:t>
            </a:r>
            <a:r>
              <a:rPr lang="ru-RU" sz="1600" dirty="0" smtClean="0">
                <a:latin typeface="Times New Roman" pitchFamily="18" charset="0"/>
                <a:cs typeface="Times New Roman" pitchFamily="18" charset="0"/>
              </a:rPr>
              <a:t>      </a:t>
            </a:r>
            <a:r>
              <a:rPr kumimoji="0" lang="ru-RU" sz="16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 синица целый день Поет громко:</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88900" algn="l" defTabSz="914400" rtl="0" eaLnBrk="0" fontAlgn="base" latinLnBrk="0" hangingPunct="0">
              <a:lnSpc>
                <a:spcPct val="100000"/>
              </a:lnSpc>
              <a:spcBef>
                <a:spcPct val="0"/>
              </a:spcBef>
              <a:spcAft>
                <a:spcPct val="0"/>
              </a:spcAft>
              <a:buClrTx/>
              <a:buSzTx/>
              <a:buFontTx/>
              <a:buNone/>
              <a:tabLst/>
            </a:pPr>
            <a:r>
              <a:rPr kumimoji="0" lang="ru-RU" sz="1600" b="1" i="0"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Дети</a:t>
            </a:r>
            <a:r>
              <a:rPr lang="ru-RU" sz="1600" dirty="0" smtClean="0">
                <a:latin typeface="Times New Roman" pitchFamily="18" charset="0"/>
                <a:cs typeface="Times New Roman" pitchFamily="18" charset="0"/>
              </a:rPr>
              <a:t>  </a:t>
            </a:r>
            <a:r>
              <a:rPr kumimoji="0" lang="ru-RU" sz="16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Тень-тень, тень-тень!</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88900" algn="l" defTabSz="914400" rtl="0" eaLnBrk="0" fontAlgn="base" latinLnBrk="0" hangingPunct="0">
              <a:lnSpc>
                <a:spcPct val="100000"/>
              </a:lnSpc>
              <a:spcBef>
                <a:spcPct val="0"/>
              </a:spcBef>
              <a:spcAft>
                <a:spcPct val="0"/>
              </a:spcAft>
              <a:buClrTx/>
              <a:buSzTx/>
              <a:buFontTx/>
              <a:buNone/>
              <a:tabLst/>
            </a:pPr>
            <a:r>
              <a:rPr kumimoji="0" lang="ru-RU" sz="1600" b="1" i="0"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Ведущий</a:t>
            </a:r>
            <a:r>
              <a:rPr lang="ru-RU" sz="1600" dirty="0" smtClean="0">
                <a:latin typeface="Times New Roman" pitchFamily="18" charset="0"/>
                <a:cs typeface="Times New Roman" pitchFamily="18" charset="0"/>
              </a:rPr>
              <a:t>  </a:t>
            </a:r>
            <a:r>
              <a:rPr kumimoji="0" lang="ru-RU" sz="16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Вторит дятел им:</a:t>
            </a:r>
            <a:r>
              <a:rPr lang="ru-RU" sz="1600" dirty="0" smtClean="0">
                <a:latin typeface="Times New Roman" pitchFamily="18" charset="0"/>
                <a:cs typeface="Times New Roman" pitchFamily="18" charset="0"/>
              </a:rPr>
              <a:t>  </a:t>
            </a:r>
            <a:r>
              <a:rPr kumimoji="0" lang="ru-RU" sz="16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Тук-тук-тук,</a:t>
            </a:r>
            <a:r>
              <a:rPr lang="ru-RU" sz="1600" dirty="0" smtClean="0">
                <a:latin typeface="Times New Roman" pitchFamily="18" charset="0"/>
                <a:cs typeface="Times New Roman" pitchFamily="18" charset="0"/>
              </a:rPr>
              <a:t> </a:t>
            </a:r>
            <a:r>
              <a:rPr kumimoji="0" lang="ru-RU" sz="16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Долбя клювом старый сук.</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88900" algn="l" defTabSz="914400" rtl="0" eaLnBrk="0" fontAlgn="base" latinLnBrk="0" hangingPunct="0">
              <a:lnSpc>
                <a:spcPct val="100000"/>
              </a:lnSpc>
              <a:spcBef>
                <a:spcPct val="0"/>
              </a:spcBef>
              <a:spcAft>
                <a:spcPct val="0"/>
              </a:spcAft>
              <a:buClrTx/>
              <a:buSzTx/>
              <a:buFontTx/>
              <a:buNone/>
              <a:tabLst/>
            </a:pPr>
            <a:r>
              <a:rPr kumimoji="0" lang="ru-RU" sz="1600" b="1" i="0"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Дети</a:t>
            </a:r>
            <a:r>
              <a:rPr lang="ru-RU" sz="1600" dirty="0" smtClean="0">
                <a:latin typeface="Times New Roman" pitchFamily="18" charset="0"/>
                <a:cs typeface="Times New Roman" pitchFamily="18" charset="0"/>
              </a:rPr>
              <a:t>  </a:t>
            </a:r>
            <a:r>
              <a:rPr kumimoji="0" lang="ru-RU" sz="16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Тук-тук-тук!</a:t>
            </a: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8890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Для создания игрового момента можно использовать шапочки-маски</a:t>
            </a:r>
          </a:p>
          <a:p>
            <a:pPr marL="0" marR="0" lvl="0" indent="88900" algn="l" defTabSz="914400" rtl="0" eaLnBrk="0" fontAlgn="base" latinLnBrk="0" hangingPunct="0">
              <a:lnSpc>
                <a:spcPct val="100000"/>
              </a:lnSpc>
              <a:spcBef>
                <a:spcPct val="0"/>
              </a:spcBef>
              <a:spcAft>
                <a:spcPct val="0"/>
              </a:spcAft>
              <a:buClrTx/>
              <a:buSzTx/>
              <a:buFontTx/>
              <a:buNone/>
              <a:tabLst/>
            </a:pPr>
            <a:r>
              <a:rPr lang="ru-RU" sz="1600" dirty="0" smtClean="0">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 изображением   птиц.</a:t>
            </a:r>
          </a:p>
          <a:p>
            <a:pPr marL="0" marR="0" lvl="0" indent="8890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Игру можно выполнять по ролям: одни дети имитируют голосом кукушку, </a:t>
            </a:r>
          </a:p>
          <a:p>
            <a:pPr marL="0" marR="0" lvl="0" indent="8890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другие –</a:t>
            </a:r>
            <a:r>
              <a:rPr kumimoji="0" lang="ru-RU" sz="16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синицу, третьи-дятла.Тот,кто лучше выполнил имитацию,исполняет</a:t>
            </a:r>
          </a:p>
          <a:p>
            <a:pPr marL="0" marR="0" lvl="0" indent="88900" algn="l" defTabSz="914400" rtl="0" eaLnBrk="0" fontAlgn="base" latinLnBrk="0" hangingPunct="0">
              <a:lnSpc>
                <a:spcPct val="100000"/>
              </a:lnSpc>
              <a:spcBef>
                <a:spcPct val="0"/>
              </a:spcBef>
              <a:spcAft>
                <a:spcPct val="0"/>
              </a:spcAft>
              <a:buClrTx/>
              <a:buSzTx/>
              <a:buFontTx/>
              <a:buNone/>
              <a:tabLst/>
            </a:pPr>
            <a:r>
              <a:rPr lang="ru-RU" sz="1600" dirty="0" smtClean="0">
                <a:latin typeface="Times New Roman" pitchFamily="18" charset="0"/>
                <a:ea typeface="Calibri" pitchFamily="34" charset="0"/>
                <a:cs typeface="Times New Roman" pitchFamily="18" charset="0"/>
              </a:rPr>
              <a:t>        </a:t>
            </a:r>
            <a:r>
              <a:rPr kumimoji="0" lang="ru-RU" sz="16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свободную пляску.В игру можно играть индивидуально с каждым ребёнком</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8890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catherineasquithgallery.com/uploads/posts/2021-02/1613532884_10-p-fon-dlya-prezentatsii-muzikalnaya-tema-12.jpg"/>
          <p:cNvPicPr>
            <a:picLocks noChangeAspect="1" noChangeArrowheads="1"/>
          </p:cNvPicPr>
          <p:nvPr/>
        </p:nvPicPr>
        <p:blipFill>
          <a:blip r:embed="rId2" cstate="print"/>
          <a:srcRect/>
          <a:stretch>
            <a:fillRect/>
          </a:stretch>
        </p:blipFill>
        <p:spPr bwMode="auto">
          <a:xfrm>
            <a:off x="539552" y="188640"/>
            <a:ext cx="8352927" cy="6669360"/>
          </a:xfrm>
          <a:prstGeom prst="rect">
            <a:avLst/>
          </a:prstGeom>
          <a:noFill/>
        </p:spPr>
      </p:pic>
      <p:sp>
        <p:nvSpPr>
          <p:cNvPr id="337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3795" name="Rectangle 3"/>
          <p:cNvSpPr>
            <a:spLocks noChangeArrowheads="1"/>
          </p:cNvSpPr>
          <p:nvPr/>
        </p:nvSpPr>
        <p:spPr bwMode="auto">
          <a:xfrm rot="10800000" flipV="1">
            <a:off x="611560" y="402943"/>
            <a:ext cx="909282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FF0000"/>
                </a:solidFill>
                <a:effectLst/>
                <a:latin typeface="Arial" pitchFamily="34" charset="0"/>
                <a:ea typeface="Calibri" pitchFamily="34" charset="0"/>
                <a:cs typeface="Arial" pitchFamily="34" charset="0"/>
              </a:rPr>
              <a:t>Игра</a:t>
            </a:r>
            <a:r>
              <a:rPr lang="ru-RU" dirty="0" smtClean="0">
                <a:solidFill>
                  <a:srgbClr val="FF0000"/>
                </a:solidFill>
                <a:latin typeface="Arial" pitchFamily="34" charset="0"/>
                <a:cs typeface="Arial" pitchFamily="34" charset="0"/>
              </a:rPr>
              <a:t> </a:t>
            </a:r>
            <a:r>
              <a:rPr kumimoji="0" lang="ru-RU" b="1" i="0" u="none" strike="noStrike" cap="none" normalizeH="0" baseline="0" dirty="0" smtClean="0">
                <a:ln>
                  <a:noFill/>
                </a:ln>
                <a:solidFill>
                  <a:srgbClr val="FF0000"/>
                </a:solidFill>
                <a:effectLst/>
                <a:latin typeface="Arial" pitchFamily="34" charset="0"/>
                <a:ea typeface="Calibri" pitchFamily="34" charset="0"/>
                <a:cs typeface="Arial" pitchFamily="34" charset="0"/>
              </a:rPr>
              <a:t>для развития тембрового слуха и чувства ритма</a:t>
            </a:r>
            <a:endParaRPr kumimoji="0" lang="ru-RU"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FF0000"/>
                </a:solidFill>
                <a:effectLst/>
                <a:latin typeface="Arial" pitchFamily="34" charset="0"/>
                <a:ea typeface="Calibri" pitchFamily="34" charset="0"/>
                <a:cs typeface="Arial" pitchFamily="34" charset="0"/>
              </a:rPr>
              <a:t>                    «Угадай на чем играю»</a:t>
            </a:r>
            <a:endParaRPr kumimoji="0" lang="ru-RU" b="0" i="0" u="none" strike="noStrike" cap="none" normalizeH="0" baseline="0" dirty="0" smtClean="0">
              <a:ln>
                <a:noFill/>
              </a:ln>
              <a:solidFill>
                <a:srgbClr val="FF0000"/>
              </a:solidFill>
              <a:effectLst/>
              <a:latin typeface="Arial" pitchFamily="34" charset="0"/>
              <a:cs typeface="Arial" pitchFamily="34" charset="0"/>
            </a:endParaRPr>
          </a:p>
        </p:txBody>
      </p:sp>
      <p:sp>
        <p:nvSpPr>
          <p:cNvPr id="33796" name="Rectangle 4"/>
          <p:cNvSpPr>
            <a:spLocks noChangeArrowheads="1"/>
          </p:cNvSpPr>
          <p:nvPr/>
        </p:nvSpPr>
        <p:spPr bwMode="auto">
          <a:xfrm>
            <a:off x="0" y="1052736"/>
            <a:ext cx="9144000" cy="52937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l" defTabSz="914400" rtl="0" eaLnBrk="1" fontAlgn="base" latinLnBrk="0" hangingPunct="1">
              <a:lnSpc>
                <a:spcPct val="100000"/>
              </a:lnSpc>
              <a:spcBef>
                <a:spcPct val="0"/>
              </a:spcBef>
              <a:spcAft>
                <a:spcPct val="0"/>
              </a:spcAft>
              <a:buClrTx/>
              <a:buSzTx/>
              <a:buFontTx/>
              <a:buNone/>
              <a:tabLst>
                <a:tab pos="919163" algn="l"/>
                <a:tab pos="1720850" algn="l"/>
                <a:tab pos="2994025" algn="l"/>
                <a:tab pos="4014788" algn="l"/>
                <a:tab pos="4308475" algn="l"/>
              </a:tabLst>
            </a:pPr>
            <a:r>
              <a:rPr kumimoji="0" lang="ru-RU"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Игровой материал</a:t>
            </a:r>
            <a:r>
              <a:rPr kumimoji="0" lang="ru-RU" sz="2000" b="0" i="1"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ru-RU"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Карточки (по числу играющих), на одной половине которых изображение детских музыкальных инструментов, другая половина пустая; фишки и детские музыкальные</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tab pos="919163" algn="l"/>
                <a:tab pos="1720850" algn="l"/>
                <a:tab pos="2994025" algn="l"/>
                <a:tab pos="4014788" algn="l"/>
                <a:tab pos="4308475" algn="l"/>
              </a:tabLst>
            </a:pPr>
            <a:r>
              <a:rPr kumimoji="0" lang="ru-RU"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инструменты.</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tab pos="919163" algn="l"/>
                <a:tab pos="1720850" algn="l"/>
                <a:tab pos="2994025" algn="l"/>
                <a:tab pos="4014788" algn="l"/>
                <a:tab pos="4308475" algn="l"/>
              </a:tabLst>
            </a:pPr>
            <a:r>
              <a:rPr kumimoji="0" lang="ru-RU"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Ход игры</a:t>
            </a:r>
            <a:r>
              <a:rPr kumimoji="0" lang="ru-RU" sz="2000" b="0" i="1"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ru-RU"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Детям раздают по нескольку карточек (3—4). Ребенок-ведущий проигрывает мелодию или ритмический рисунок на каком-либо инструменте (перед ведущим небольшая ширма). Дети определяют звучание инструмента и закрывают фишкой вторую половину карточки.</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tab pos="919163" algn="l"/>
                <a:tab pos="1720850" algn="l"/>
                <a:tab pos="2994025" algn="l"/>
                <a:tab pos="4014788" algn="l"/>
                <a:tab pos="4308475" algn="l"/>
              </a:tabLst>
            </a:pPr>
            <a:r>
              <a:rPr kumimoji="0" lang="ru-RU"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Игру можно провести по типу лото. На одной большой карточке, разделенной на 4—6 квадратов, дается изображение раз личных инструментов (4—6). Маленьких карточек с изображением таких же инструментов должно быть больше и равно количеству больших карт. Каждому ребенку дают по одной большой карте и 4—6 маленьких.</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tab pos="919163" algn="l"/>
                <a:tab pos="1720850" algn="l"/>
                <a:tab pos="2994025" algn="l"/>
                <a:tab pos="4014788" algn="l"/>
                <a:tab pos="4308475" algn="l"/>
              </a:tabLst>
            </a:pPr>
            <a:r>
              <a:rPr kumimoji="0" lang="ru-RU"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Игра проводится так же, но только дети закрывают</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tab pos="919163" algn="l"/>
                <a:tab pos="1720850" algn="l"/>
                <a:tab pos="2994025" algn="l"/>
                <a:tab pos="4014788" algn="l"/>
                <a:tab pos="4308475" algn="l"/>
              </a:tabLst>
            </a:pPr>
            <a:r>
              <a:rPr kumimoji="0" lang="ru-RU"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маленькой	карточкой	соответствующее	 изображение	на	большой.</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tab pos="919163" algn="l"/>
                <a:tab pos="1720850" algn="l"/>
                <a:tab pos="2994025" algn="l"/>
                <a:tab pos="4014788" algn="l"/>
                <a:tab pos="4308475"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catherineasquithgallery.com/uploads/posts/2021-02/1613532884_10-p-fon-dlya-prezentatsii-muzikalnaya-tema-12.jpg"/>
          <p:cNvPicPr>
            <a:picLocks noChangeAspect="1" noChangeArrowheads="1"/>
          </p:cNvPicPr>
          <p:nvPr/>
        </p:nvPicPr>
        <p:blipFill>
          <a:blip r:embed="rId2" cstate="print"/>
          <a:srcRect/>
          <a:stretch>
            <a:fillRect/>
          </a:stretch>
        </p:blipFill>
        <p:spPr bwMode="auto">
          <a:xfrm>
            <a:off x="539552" y="188640"/>
            <a:ext cx="8352927" cy="6669360"/>
          </a:xfrm>
          <a:prstGeom prst="rect">
            <a:avLst/>
          </a:prstGeom>
          <a:noFill/>
        </p:spPr>
      </p:pic>
      <p:sp>
        <p:nvSpPr>
          <p:cNvPr id="34817" name="Rectangle 1"/>
          <p:cNvSpPr>
            <a:spLocks noChangeArrowheads="1"/>
          </p:cNvSpPr>
          <p:nvPr/>
        </p:nvSpPr>
        <p:spPr bwMode="auto">
          <a:xfrm>
            <a:off x="0" y="378868"/>
            <a:ext cx="694826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                     Игра</a:t>
            </a:r>
            <a:r>
              <a:rPr lang="ru-RU" sz="2000" dirty="0" smtClean="0">
                <a:solidFill>
                  <a:srgbClr val="FF0000"/>
                </a:solidFill>
                <a:latin typeface="Arial" pitchFamily="34" charset="0"/>
                <a:cs typeface="Arial" pitchFamily="34" charset="0"/>
              </a:rPr>
              <a:t>  </a:t>
            </a:r>
            <a:r>
              <a:rPr kumimoji="0" lang="ru-RU" sz="20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для развития чувства ритма</a:t>
            </a:r>
            <a:endParaRPr kumimoji="0" lang="ru-RU" sz="2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                                     «Прогулка в парк»</a:t>
            </a:r>
            <a:endParaRPr kumimoji="0" lang="ru-RU" sz="2000" b="0" i="0" u="none" strike="noStrike" cap="none" normalizeH="0" baseline="0" dirty="0" smtClean="0">
              <a:ln>
                <a:noFill/>
              </a:ln>
              <a:solidFill>
                <a:srgbClr val="FF0000"/>
              </a:solidFill>
              <a:effectLst/>
              <a:latin typeface="Arial" pitchFamily="34" charset="0"/>
              <a:cs typeface="Arial" pitchFamily="34" charset="0"/>
            </a:endParaRPr>
          </a:p>
        </p:txBody>
      </p:sp>
      <p:sp>
        <p:nvSpPr>
          <p:cNvPr id="34818" name="Rectangle 2"/>
          <p:cNvSpPr>
            <a:spLocks noChangeArrowheads="1"/>
          </p:cNvSpPr>
          <p:nvPr/>
        </p:nvSpPr>
        <p:spPr bwMode="auto">
          <a:xfrm>
            <a:off x="0" y="1124744"/>
            <a:ext cx="9144000"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7675" algn="just" defTabSz="914400" rtl="0" eaLnBrk="1" fontAlgn="base" latinLnBrk="0" hangingPunct="1">
              <a:lnSpc>
                <a:spcPct val="100000"/>
              </a:lnSpc>
              <a:spcBef>
                <a:spcPct val="0"/>
              </a:spcBef>
              <a:spcAft>
                <a:spcPct val="0"/>
              </a:spcAft>
              <a:buClrTx/>
              <a:buSzTx/>
              <a:buFontTx/>
              <a:buNone/>
              <a:tabLst/>
            </a:pPr>
            <a:r>
              <a:rPr kumimoji="0" lang="ru-RU" sz="2000" b="1" i="0" u="sng" strike="noStrike" cap="none" normalizeH="0" baseline="0" dirty="0" smtClean="0">
                <a:ln>
                  <a:noFill/>
                </a:ln>
                <a:solidFill>
                  <a:schemeClr val="tx1"/>
                </a:solidFill>
                <a:effectLst/>
                <a:latin typeface="Arial" pitchFamily="34" charset="0"/>
                <a:ea typeface="Calibri" pitchFamily="34" charset="0"/>
                <a:cs typeface="Arial" pitchFamily="34" charset="0"/>
              </a:rPr>
              <a:t>Цель:</a:t>
            </a:r>
            <a:r>
              <a:rPr kumimoji="0" lang="ru-RU"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ru-RU"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развитие чувства ритма.</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47675" algn="just" defTabSz="914400" rtl="0" eaLnBrk="0" fontAlgn="base" latinLnBrk="0" hangingPunct="0">
              <a:lnSpc>
                <a:spcPct val="100000"/>
              </a:lnSpc>
              <a:spcBef>
                <a:spcPct val="0"/>
              </a:spcBef>
              <a:spcAft>
                <a:spcPct val="0"/>
              </a:spcAft>
              <a:buClrTx/>
              <a:buSzTx/>
              <a:buFontTx/>
              <a:buNone/>
              <a:tabLst/>
            </a:pPr>
            <a:r>
              <a:rPr kumimoji="0" lang="ru-RU" sz="2000" b="1" i="0" u="sng" strike="noStrike" cap="none" normalizeH="0" baseline="0" dirty="0" smtClean="0">
                <a:ln>
                  <a:noFill/>
                </a:ln>
                <a:solidFill>
                  <a:schemeClr val="tx1"/>
                </a:solidFill>
                <a:effectLst/>
                <a:latin typeface="Arial" pitchFamily="34" charset="0"/>
                <a:ea typeface="Calibri" pitchFamily="34" charset="0"/>
                <a:cs typeface="Arial" pitchFamily="34" charset="0"/>
              </a:rPr>
              <a:t>Игровой материал: </a:t>
            </a:r>
            <a:r>
              <a:rPr kumimoji="0" lang="ru-RU"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музыкальные молоточки по числу играющих; фланелеграф и карточки, изображающие короткие и долгие звуки (с обратной стороны карточек наклеена фланель).</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47675" algn="just" defTabSz="914400" rtl="0" eaLnBrk="0" fontAlgn="base" latinLnBrk="0" hangingPunct="0">
              <a:lnSpc>
                <a:spcPct val="100000"/>
              </a:lnSpc>
              <a:spcBef>
                <a:spcPct val="0"/>
              </a:spcBef>
              <a:spcAft>
                <a:spcPct val="0"/>
              </a:spcAft>
              <a:buClrTx/>
              <a:buSzTx/>
              <a:buFontTx/>
              <a:buNone/>
              <a:tabLst/>
            </a:pPr>
            <a:r>
              <a:rPr kumimoji="0" lang="ru-RU" sz="2000" b="1" i="0" u="sng" strike="noStrike" cap="none" normalizeH="0" baseline="0" dirty="0" smtClean="0">
                <a:ln>
                  <a:noFill/>
                </a:ln>
                <a:solidFill>
                  <a:schemeClr val="tx1"/>
                </a:solidFill>
                <a:effectLst/>
                <a:latin typeface="Arial" pitchFamily="34" charset="0"/>
                <a:ea typeface="Calibri" pitchFamily="34" charset="0"/>
                <a:cs typeface="Arial" pitchFamily="34" charset="0"/>
              </a:rPr>
              <a:t>Ход игры:</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47675"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Дети должны передать ритмический рисунок – выложить на фланелеграфе карточки. Широкие карточки соответствуют редким ударам, узкие – частым. Таня взяла мяч, - говорит воспитатель, - и стала медленно ударять им о землю». Ребёнок медленно стучит музыкальным молоточком о ладошку и выкладывает широкие карточки. «Пошёл частый, сильный дождь», - продолжает воспитатель. Ребёнок быстро стучит молоточком и выкладывает узкие карточки.</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47675"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Игра проводится в свободное от занятий время.</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catherineasquithgallery.com/uploads/posts/2021-02/1613532884_10-p-fon-dlya-prezentatsii-muzikalnaya-tema-12.jpg"/>
          <p:cNvPicPr>
            <a:picLocks noChangeAspect="1" noChangeArrowheads="1"/>
          </p:cNvPicPr>
          <p:nvPr/>
        </p:nvPicPr>
        <p:blipFill>
          <a:blip r:embed="rId2" cstate="print"/>
          <a:srcRect/>
          <a:stretch>
            <a:fillRect/>
          </a:stretch>
        </p:blipFill>
        <p:spPr bwMode="auto">
          <a:xfrm>
            <a:off x="539552" y="188640"/>
            <a:ext cx="8352927" cy="6669360"/>
          </a:xfrm>
          <a:prstGeom prst="rect">
            <a:avLst/>
          </a:prstGeom>
          <a:noFill/>
        </p:spPr>
      </p:pic>
      <p:sp>
        <p:nvSpPr>
          <p:cNvPr id="3584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5843" name="Rectangle 3"/>
          <p:cNvSpPr>
            <a:spLocks noChangeArrowheads="1"/>
          </p:cNvSpPr>
          <p:nvPr/>
        </p:nvSpPr>
        <p:spPr bwMode="auto">
          <a:xfrm>
            <a:off x="179512" y="409600"/>
            <a:ext cx="923684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      Игра</a:t>
            </a:r>
            <a:r>
              <a:rPr lang="ru-RU" sz="2000" dirty="0" smtClean="0">
                <a:solidFill>
                  <a:srgbClr val="FF0000"/>
                </a:solidFill>
                <a:latin typeface="Arial" pitchFamily="34" charset="0"/>
                <a:cs typeface="Arial" pitchFamily="34" charset="0"/>
              </a:rPr>
              <a:t> </a:t>
            </a:r>
            <a:r>
              <a:rPr kumimoji="0" lang="ru-RU" sz="20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для развития тембрового слуха</a:t>
            </a:r>
            <a:endParaRPr kumimoji="0" lang="ru-RU" sz="2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                                                                        «Музыкальный магазин»</a:t>
            </a:r>
            <a:endParaRPr kumimoji="0" lang="ru-RU" sz="2000" b="0" i="0" u="none" strike="noStrike" cap="none" normalizeH="0" baseline="0" dirty="0" smtClean="0">
              <a:ln>
                <a:noFill/>
              </a:ln>
              <a:solidFill>
                <a:srgbClr val="FF0000"/>
              </a:solidFill>
              <a:effectLst/>
              <a:latin typeface="Arial" pitchFamily="34" charset="0"/>
              <a:cs typeface="Arial" pitchFamily="34" charset="0"/>
            </a:endParaRPr>
          </a:p>
        </p:txBody>
      </p:sp>
      <p:sp>
        <p:nvSpPr>
          <p:cNvPr id="35844" name="Rectangle 4"/>
          <p:cNvSpPr>
            <a:spLocks noChangeArrowheads="1"/>
          </p:cNvSpPr>
          <p:nvPr/>
        </p:nvSpPr>
        <p:spPr bwMode="auto">
          <a:xfrm>
            <a:off x="0" y="1340768"/>
            <a:ext cx="9144000"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Цель:    </a:t>
            </a:r>
            <a:r>
              <a:rPr kumimoji="0" lang="ru-RU"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Развитие    чувства    ритма,    творческих    способностей     детей. </a:t>
            </a:r>
            <a:r>
              <a:rPr kumimoji="0" lang="ru-RU"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Игровой материал: </a:t>
            </a:r>
            <a:r>
              <a:rPr kumimoji="0" lang="ru-RU"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Детские музыкальные инструменты (металлофон, бубен, музыкальный молоточек, ложки, погремушки и т.д.)</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Ход игры.</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Покупатель просит прослушать звучание инструмента, который он хочет купить. Ребенок, исполняющий роль продавца играет на этом инструменте несложный ритмический рисунок и предлагает покупателю попробовать самому звучание выбранного инструмента. Покупатель повторяет за продавцом ритмический рисунок.</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Игра помогает развитию самостоятельной деятельности детей и проводится в свободное от занятий время.</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catherineasquithgallery.com/uploads/posts/2021-02/1613532884_10-p-fon-dlya-prezentatsii-muzikalnaya-tema-12.jpg"/>
          <p:cNvPicPr>
            <a:picLocks noChangeAspect="1" noChangeArrowheads="1"/>
          </p:cNvPicPr>
          <p:nvPr/>
        </p:nvPicPr>
        <p:blipFill>
          <a:blip r:embed="rId2" cstate="print"/>
          <a:srcRect/>
          <a:stretch>
            <a:fillRect/>
          </a:stretch>
        </p:blipFill>
        <p:spPr bwMode="auto">
          <a:xfrm>
            <a:off x="539552" y="188640"/>
            <a:ext cx="8352927" cy="6669360"/>
          </a:xfrm>
          <a:prstGeom prst="rect">
            <a:avLst/>
          </a:prstGeom>
          <a:noFill/>
        </p:spPr>
      </p:pic>
      <p:sp>
        <p:nvSpPr>
          <p:cNvPr id="36865" name="Rectangle 1"/>
          <p:cNvSpPr>
            <a:spLocks noChangeArrowheads="1"/>
          </p:cNvSpPr>
          <p:nvPr/>
        </p:nvSpPr>
        <p:spPr bwMode="auto">
          <a:xfrm>
            <a:off x="0" y="188640"/>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            Игра</a:t>
            </a:r>
            <a:r>
              <a:rPr lang="ru-RU" sz="2000" dirty="0" smtClean="0">
                <a:solidFill>
                  <a:srgbClr val="FF0000"/>
                </a:solidFill>
                <a:latin typeface="Arial" pitchFamily="34" charset="0"/>
                <a:cs typeface="Arial" pitchFamily="34" charset="0"/>
              </a:rPr>
              <a:t>  </a:t>
            </a:r>
            <a:r>
              <a:rPr kumimoji="0" lang="ru-RU" sz="20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для развития тембрового слуха</a:t>
            </a:r>
            <a:endParaRPr kumimoji="0" lang="ru-RU" sz="2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                                                                    «Весело - грустно»</a:t>
            </a:r>
            <a:endParaRPr kumimoji="0" lang="ru-RU" sz="2000" b="0" i="0" u="none" strike="noStrike" cap="none" normalizeH="0" baseline="0" dirty="0" smtClean="0">
              <a:ln>
                <a:noFill/>
              </a:ln>
              <a:solidFill>
                <a:srgbClr val="FF0000"/>
              </a:solidFill>
              <a:effectLst/>
              <a:latin typeface="Arial" pitchFamily="34" charset="0"/>
              <a:cs typeface="Arial" pitchFamily="34" charset="0"/>
            </a:endParaRPr>
          </a:p>
        </p:txBody>
      </p:sp>
      <p:sp>
        <p:nvSpPr>
          <p:cNvPr id="36867" name="Rectangle 3"/>
          <p:cNvSpPr>
            <a:spLocks noChangeArrowheads="1"/>
          </p:cNvSpPr>
          <p:nvPr/>
        </p:nvSpPr>
        <p:spPr bwMode="auto">
          <a:xfrm>
            <a:off x="0" y="1193557"/>
            <a:ext cx="9144000" cy="28315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Цель. </a:t>
            </a:r>
            <a:r>
              <a:rPr kumimoji="0" lang="ru-RU"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Развивать у детей представление о характере музыки (веселая – спокойная – грустная).</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Описание дидактического пособия</a:t>
            </a:r>
            <a:r>
              <a:rPr kumimoji="0" lang="ru-RU"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Карточка, разделенная на три квадрата: на первом изображен ребенок с веселым, улыбающимся лицом; на втором – со спокойным выражением лица; на третьем – с грустным. Три фишки с цифрами 1, 2, 3.</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Методика проведения</a:t>
            </a:r>
            <a:r>
              <a:rPr kumimoji="0" lang="ru-RU"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Дети слушают пьесу веселого, грустного или спокойного характера и с помощью пособия определяют ее характер (закрывают фишкой соответствующее изображение на одном из квадратов карточки в такой последовательности, в какой изменялся характер музыки), объясняют свои действия. Цифры на фишках показывают эту последовательность.</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6866" name="image10.png" descr="http://i01.fotocdn.net/s8/249/public_pin_l/318/2243509752.jpg"/>
          <p:cNvPicPr>
            <a:picLocks noChangeAspect="1" noChangeArrowheads="1"/>
          </p:cNvPicPr>
          <p:nvPr/>
        </p:nvPicPr>
        <p:blipFill>
          <a:blip r:embed="rId3" cstate="print"/>
          <a:srcRect/>
          <a:stretch>
            <a:fillRect/>
          </a:stretch>
        </p:blipFill>
        <p:spPr bwMode="auto">
          <a:xfrm>
            <a:off x="6225112" y="5013176"/>
            <a:ext cx="2601983" cy="1844824"/>
          </a:xfrm>
          <a:prstGeom prst="rect">
            <a:avLst/>
          </a:prstGeom>
          <a:noFill/>
        </p:spPr>
      </p:pic>
      <p:sp>
        <p:nvSpPr>
          <p:cNvPr id="36868" name="Rectangle 4"/>
          <p:cNvSpPr>
            <a:spLocks noChangeArrowheads="1"/>
          </p:cNvSpPr>
          <p:nvPr/>
        </p:nvSpPr>
        <p:spPr bwMode="auto">
          <a:xfrm>
            <a:off x="0" y="3678560"/>
            <a:ext cx="9210675"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На следующем занятии дети прослушивают незнакомую пьесу, заранее зная об этом. Они определяют ее настроение и придумывают название, поясняя при этом свои действия. Остальные дополняют ответ, выражая свои чувства. Затем дети выполняют следующие задачи: с помощью пособия определяют характер незнакомой пьесы и передают его в движении. После, по желанию дети индивидуально сочиняют колыбельную мелодию на слова: «Спят и травы и цветы, баю, баю, спи и ты». Дети пробуют</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импровизировать на музыкальных инструментах.</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catherineasquithgallery.com/uploads/posts/2021-02/1613532884_10-p-fon-dlya-prezentatsii-muzikalnaya-tema-12.jpg"/>
          <p:cNvPicPr>
            <a:picLocks noChangeAspect="1" noChangeArrowheads="1"/>
          </p:cNvPicPr>
          <p:nvPr/>
        </p:nvPicPr>
        <p:blipFill>
          <a:blip r:embed="rId2" cstate="print"/>
          <a:srcRect/>
          <a:stretch>
            <a:fillRect/>
          </a:stretch>
        </p:blipFill>
        <p:spPr bwMode="auto">
          <a:xfrm>
            <a:off x="539552" y="188640"/>
            <a:ext cx="8352927" cy="6669360"/>
          </a:xfrm>
          <a:prstGeom prst="rect">
            <a:avLst/>
          </a:prstGeom>
          <a:noFill/>
        </p:spPr>
      </p:pic>
      <p:sp>
        <p:nvSpPr>
          <p:cNvPr id="378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7891" name="Rectangle 3"/>
          <p:cNvSpPr>
            <a:spLocks noChangeArrowheads="1"/>
          </p:cNvSpPr>
          <p:nvPr/>
        </p:nvSpPr>
        <p:spPr bwMode="auto">
          <a:xfrm>
            <a:off x="899592" y="256293"/>
            <a:ext cx="633670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Игра</a:t>
            </a:r>
            <a:r>
              <a:rPr lang="ru-RU" sz="2000" dirty="0" smtClean="0">
                <a:solidFill>
                  <a:srgbClr val="FF0000"/>
                </a:solidFill>
                <a:latin typeface="Arial" pitchFamily="34" charset="0"/>
                <a:cs typeface="Arial" pitchFamily="34" charset="0"/>
              </a:rPr>
              <a:t>     </a:t>
            </a:r>
            <a:r>
              <a:rPr kumimoji="0" lang="ru-RU" sz="20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для развития музыкальной памяти</a:t>
            </a:r>
            <a:endParaRPr kumimoji="0" lang="ru-RU" sz="2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«Сколько нас поет?»</a:t>
            </a:r>
            <a:endParaRPr kumimoji="0" lang="ru-RU" sz="2000" b="0" i="0" u="none" strike="noStrike" cap="none" normalizeH="0" baseline="0" dirty="0" smtClean="0">
              <a:ln>
                <a:noFill/>
              </a:ln>
              <a:solidFill>
                <a:srgbClr val="FF0000"/>
              </a:solidFill>
              <a:effectLst/>
              <a:latin typeface="Arial" pitchFamily="34" charset="0"/>
              <a:cs typeface="Arial" pitchFamily="34" charset="0"/>
            </a:endParaRPr>
          </a:p>
        </p:txBody>
      </p:sp>
      <p:sp>
        <p:nvSpPr>
          <p:cNvPr id="37892" name="Rectangle 4"/>
          <p:cNvSpPr>
            <a:spLocks noChangeArrowheads="1"/>
          </p:cNvSpPr>
          <p:nvPr/>
        </p:nvSpPr>
        <p:spPr bwMode="auto">
          <a:xfrm>
            <a:off x="0" y="980728"/>
            <a:ext cx="9144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Calibri" pitchFamily="34" charset="0"/>
                <a:cs typeface="Arial" pitchFamily="34" charset="0"/>
              </a:rPr>
              <a:t>Игровой материал</a:t>
            </a:r>
            <a:r>
              <a:rPr kumimoji="0" lang="ru-RU" b="0" i="1"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Планшет со вставными карманами или фланелеграф, три матрешки-картинки большого размера (для фланелеграфа с обратной стороны матрешки оклеены фланелью), карточки (по числу играющих) с прорезями, три матрешки-картинки (для каждого играющего), музыкальные инструменты.</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В игре можно использовать другой игровой материал — три карточки с изображением поющих детей (на первой одна девочка, на второй двое детей, на третьей трое.</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Calibri" pitchFamily="34" charset="0"/>
                <a:cs typeface="Arial" pitchFamily="34" charset="0"/>
              </a:rPr>
              <a:t>Ход игры. </a:t>
            </a: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Ребенок-ведущий играет на одном из инструментов один, два или три разных звука. Дети определяют количество звуков и вставляют в прорези своих карточек соответствующее число матрешек Вызванный ребенок выкладывает матрешек на фланелеграфе или вставляет в кармашки планшета. Надо обязательно напомнить детям, что они должны брать столько матрешек, сколько разных звуков услышат. Если дважды звучит один и тот же звук, то поет только одна матрешка.</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При выполнении игры с другим игровым материалом дети поднимают карточки с изображением одной, двух или трех пою­щих девочек в соответствии с количеством звуков.</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Игра проводится с небольшой подгруппой детей.</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Необходимо, чтобы вначале педагог был в роли ведущего</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catherineasquithgallery.com/uploads/posts/2021-02/1613532884_10-p-fon-dlya-prezentatsii-muzikalnaya-tema-12.jpg"/>
          <p:cNvPicPr>
            <a:picLocks noChangeAspect="1" noChangeArrowheads="1"/>
          </p:cNvPicPr>
          <p:nvPr/>
        </p:nvPicPr>
        <p:blipFill>
          <a:blip r:embed="rId2" cstate="print"/>
          <a:srcRect/>
          <a:stretch>
            <a:fillRect/>
          </a:stretch>
        </p:blipFill>
        <p:spPr bwMode="auto">
          <a:xfrm>
            <a:off x="539552" y="188640"/>
            <a:ext cx="8352927" cy="6669360"/>
          </a:xfrm>
          <a:prstGeom prst="rect">
            <a:avLst/>
          </a:prstGeom>
          <a:noFill/>
        </p:spPr>
      </p:pic>
      <p:pic>
        <p:nvPicPr>
          <p:cNvPr id="38914" name="image11.png" descr="http://picaboom.ru/wp-content/gallery/192-sssr/schvyiyo.jpg"/>
          <p:cNvPicPr>
            <a:picLocks noChangeAspect="1" noChangeArrowheads="1"/>
          </p:cNvPicPr>
          <p:nvPr/>
        </p:nvPicPr>
        <p:blipFill>
          <a:blip r:embed="rId3" cstate="print"/>
          <a:srcRect/>
          <a:stretch>
            <a:fillRect/>
          </a:stretch>
        </p:blipFill>
        <p:spPr bwMode="auto">
          <a:xfrm>
            <a:off x="7380313" y="4941168"/>
            <a:ext cx="1763688" cy="1943740"/>
          </a:xfrm>
          <a:prstGeom prst="rect">
            <a:avLst/>
          </a:prstGeom>
          <a:noFill/>
        </p:spPr>
      </p:pic>
      <p:sp>
        <p:nvSpPr>
          <p:cNvPr id="38913" name="Rectangle 1"/>
          <p:cNvSpPr>
            <a:spLocks noChangeArrowheads="1"/>
          </p:cNvSpPr>
          <p:nvPr/>
        </p:nvSpPr>
        <p:spPr bwMode="auto">
          <a:xfrm>
            <a:off x="0" y="0"/>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ru-RU" sz="20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Игра</a:t>
            </a:r>
            <a:r>
              <a:rPr lang="ru-RU" sz="2000" dirty="0" smtClean="0">
                <a:solidFill>
                  <a:srgbClr val="FF0000"/>
                </a:solidFill>
                <a:latin typeface="Arial" pitchFamily="34" charset="0"/>
                <a:cs typeface="Arial" pitchFamily="34" charset="0"/>
              </a:rPr>
              <a:t>       </a:t>
            </a:r>
            <a:r>
              <a:rPr kumimoji="0" lang="ru-RU" sz="20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для развития музыкальной памяти</a:t>
            </a:r>
            <a:endParaRPr kumimoji="0" lang="ru-RU" sz="2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                                          «Волшебный волчок»</a:t>
            </a:r>
            <a:endParaRPr kumimoji="0" lang="ru-RU" sz="2000" b="0" i="0" u="none" strike="noStrike" cap="none" normalizeH="0" baseline="0" dirty="0" smtClean="0">
              <a:ln>
                <a:noFill/>
              </a:ln>
              <a:solidFill>
                <a:srgbClr val="FF0000"/>
              </a:solidFill>
              <a:effectLst/>
              <a:latin typeface="Arial" pitchFamily="34" charset="0"/>
              <a:cs typeface="Arial" pitchFamily="34" charset="0"/>
            </a:endParaRPr>
          </a:p>
        </p:txBody>
      </p:sp>
      <p:sp>
        <p:nvSpPr>
          <p:cNvPr id="38915" name="Rectangle 3"/>
          <p:cNvSpPr>
            <a:spLocks noChangeArrowheads="1"/>
          </p:cNvSpPr>
          <p:nvPr/>
        </p:nvSpPr>
        <p:spPr bwMode="auto">
          <a:xfrm>
            <a:off x="0" y="692696"/>
            <a:ext cx="9144000" cy="43704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Игровой материал</a:t>
            </a:r>
            <a:r>
              <a:rPr kumimoji="0" lang="ru-RU"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На планшете располагаются иллюстрации к программным произведениях по слушанию или пению, в центре вращающаяся стрелка.</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Ход игры</a:t>
            </a:r>
            <a:r>
              <a:rPr kumimoji="0" lang="ru-RU"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ru-RU" sz="2000" b="0" i="1" u="sng" strike="noStrike" cap="none" normalizeH="0" baseline="0" dirty="0" smtClean="0">
                <a:ln>
                  <a:noFill/>
                </a:ln>
                <a:solidFill>
                  <a:schemeClr val="tx1"/>
                </a:solidFill>
                <a:effectLst/>
                <a:latin typeface="Arial" pitchFamily="34" charset="0"/>
                <a:ea typeface="Calibri" pitchFamily="34" charset="0"/>
                <a:cs typeface="Arial" pitchFamily="34" charset="0"/>
              </a:rPr>
              <a:t>Вариант 1.</a:t>
            </a:r>
            <a:r>
              <a:rPr kumimoji="0" lang="ru-RU" sz="2000" b="0" i="1"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ru-RU"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В грамзаписи или на фортепиано исполняется знакомое детям произведение. Вызванный ребенок указывает стрелкой на соответствующую иллюстрацию, называет композитора, написавшего музыку.</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2000" b="0" i="1" u="sng" strike="noStrike" cap="none" normalizeH="0" baseline="0" dirty="0" smtClean="0">
                <a:ln>
                  <a:noFill/>
                </a:ln>
                <a:solidFill>
                  <a:schemeClr val="tx1"/>
                </a:solidFill>
                <a:effectLst/>
                <a:latin typeface="Arial" pitchFamily="34" charset="0"/>
                <a:ea typeface="Calibri" pitchFamily="34" charset="0"/>
                <a:cs typeface="Arial" pitchFamily="34" charset="0"/>
              </a:rPr>
              <a:t>Вариант 2</a:t>
            </a:r>
            <a:r>
              <a:rPr kumimoji="0" lang="ru-RU"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Ведущий исполняет на металлофоне мелодию программной песни. Ребенок стрелкой указывает на картинку, которая подходит по содержанию к данной мелодии</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sz="2000" b="0" i="1" u="sng" strike="noStrike" cap="none" normalizeH="0" baseline="0" dirty="0" smtClean="0">
                <a:ln>
                  <a:noFill/>
                </a:ln>
                <a:solidFill>
                  <a:schemeClr val="tx1"/>
                </a:solidFill>
                <a:effectLst/>
                <a:latin typeface="Arial" pitchFamily="34" charset="0"/>
                <a:ea typeface="Calibri" pitchFamily="34" charset="0"/>
                <a:cs typeface="Arial" pitchFamily="34" charset="0"/>
              </a:rPr>
              <a:t>Вариант 3.</a:t>
            </a:r>
            <a:r>
              <a:rPr kumimoji="0" lang="ru-RU" sz="2000" b="0" i="1"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ru-RU"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Ребенок-ведущий стрелкой указывает на какую-либо картинку, остальные дети поют песню, соответствующую содержанию этой картинки.</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8916" name="Rectangle 4"/>
          <p:cNvSpPr>
            <a:spLocks noChangeArrowheads="1"/>
          </p:cNvSpPr>
          <p:nvPr/>
        </p:nvSpPr>
        <p:spPr bwMode="auto">
          <a:xfrm rot="10800000" flipV="1">
            <a:off x="0" y="4797152"/>
            <a:ext cx="9210675"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Первый и второй варианты игры используются на музыкальных занятиях в разделе слушания и пения. Третий вариант обыгрывается детьми самостоятельно в свободное от занятий время.</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Игра может быть использована и в группах младшего дошкольного возраста.</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catherineasquithgallery.com/uploads/posts/2021-02/1613532884_10-p-fon-dlya-prezentatsii-muzikalnaya-tema-12.jpg"/>
          <p:cNvPicPr>
            <a:picLocks noChangeAspect="1" noChangeArrowheads="1"/>
          </p:cNvPicPr>
          <p:nvPr/>
        </p:nvPicPr>
        <p:blipFill>
          <a:blip r:embed="rId2" cstate="print"/>
          <a:srcRect/>
          <a:stretch>
            <a:fillRect/>
          </a:stretch>
        </p:blipFill>
        <p:spPr bwMode="auto">
          <a:xfrm>
            <a:off x="539552" y="188640"/>
            <a:ext cx="8352927" cy="6669360"/>
          </a:xfrm>
          <a:prstGeom prst="rect">
            <a:avLst/>
          </a:prstGeom>
          <a:noFill/>
        </p:spPr>
      </p:pic>
      <p:sp>
        <p:nvSpPr>
          <p:cNvPr id="41985" name="Rectangle 1"/>
          <p:cNvSpPr>
            <a:spLocks noChangeArrowheads="1"/>
          </p:cNvSpPr>
          <p:nvPr/>
        </p:nvSpPr>
        <p:spPr bwMode="auto">
          <a:xfrm>
            <a:off x="251520" y="322204"/>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ru-RU" sz="20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Игра</a:t>
            </a:r>
            <a:r>
              <a:rPr lang="ru-RU" sz="2000" dirty="0" smtClean="0">
                <a:solidFill>
                  <a:srgbClr val="FF0000"/>
                </a:solidFill>
                <a:latin typeface="Arial" pitchFamily="34" charset="0"/>
                <a:cs typeface="Arial" pitchFamily="34" charset="0"/>
              </a:rPr>
              <a:t> </a:t>
            </a:r>
            <a:r>
              <a:rPr kumimoji="0" lang="ru-RU" sz="20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для развития музыкальной памяти</a:t>
            </a:r>
            <a:endParaRPr kumimoji="0" lang="ru-RU" sz="2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                                                     «Веселая пластинка»</a:t>
            </a:r>
            <a:endParaRPr kumimoji="0" lang="ru-RU" sz="2000" b="0" i="0" u="none" strike="noStrike" cap="none" normalizeH="0" baseline="0" dirty="0" smtClean="0">
              <a:ln>
                <a:noFill/>
              </a:ln>
              <a:solidFill>
                <a:srgbClr val="FF0000"/>
              </a:solidFill>
              <a:effectLst/>
              <a:latin typeface="Arial" pitchFamily="34" charset="0"/>
              <a:cs typeface="Arial" pitchFamily="34" charset="0"/>
            </a:endParaRPr>
          </a:p>
        </p:txBody>
      </p:sp>
      <p:sp>
        <p:nvSpPr>
          <p:cNvPr id="41986" name="Rectangle 2"/>
          <p:cNvSpPr>
            <a:spLocks noChangeArrowheads="1"/>
          </p:cNvSpPr>
          <p:nvPr/>
        </p:nvSpPr>
        <p:spPr bwMode="auto">
          <a:xfrm>
            <a:off x="0" y="1196752"/>
            <a:ext cx="914400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Игровой материал</a:t>
            </a:r>
            <a:r>
              <a:rPr kumimoji="0" lang="ru-RU" sz="2000" b="0" i="1"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ru-RU"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Игрушечный проигрыватель с набором пластинок — в центре </a:t>
            </a:r>
          </a:p>
          <a:p>
            <a:pPr marL="0" marR="0" lvl="0" indent="179388"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нарисована картинка, передающая содержание песни; проигрыватель с набором </a:t>
            </a:r>
          </a:p>
          <a:p>
            <a:pPr marL="0" marR="0" lvl="0" indent="179388"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пластинок программных произведений.</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Ход игры</a:t>
            </a:r>
            <a:r>
              <a:rPr kumimoji="0" lang="ru-RU" sz="2000" b="0" i="1"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ru-RU"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Ведущий проигрывает в грамзаписи вступление к какому- нибудь </a:t>
            </a: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знакомому детям произведению. Вызванный ребенок находит среди </a:t>
            </a: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маленьких пластинок нужную и «проигрывает» ее на игрушечном проигрывателе.</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Рисунок 5" descr="https://static.vecteezy.com/system/resources/previews/000/460/746/original/music-doodle-gramophone-vector.jpg"/>
          <p:cNvPicPr/>
          <p:nvPr/>
        </p:nvPicPr>
        <p:blipFill>
          <a:blip r:embed="rId3" cstate="print"/>
          <a:srcRect/>
          <a:stretch>
            <a:fillRect/>
          </a:stretch>
        </p:blipFill>
        <p:spPr bwMode="auto">
          <a:xfrm>
            <a:off x="5580112" y="4581128"/>
            <a:ext cx="2520280" cy="2276872"/>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catherineasquithgallery.com/uploads/posts/2021-02/1613532884_10-p-fon-dlya-prezentatsii-muzikalnaya-tema-12.jpg"/>
          <p:cNvPicPr>
            <a:picLocks noChangeAspect="1" noChangeArrowheads="1"/>
          </p:cNvPicPr>
          <p:nvPr/>
        </p:nvPicPr>
        <p:blipFill>
          <a:blip r:embed="rId2" cstate="print"/>
          <a:srcRect/>
          <a:stretch>
            <a:fillRect/>
          </a:stretch>
        </p:blipFill>
        <p:spPr bwMode="auto">
          <a:xfrm>
            <a:off x="539552" y="188640"/>
            <a:ext cx="8352927" cy="6669360"/>
          </a:xfrm>
          <a:prstGeom prst="rect">
            <a:avLst/>
          </a:prstGeom>
          <a:noFill/>
        </p:spPr>
      </p:pic>
      <p:sp>
        <p:nvSpPr>
          <p:cNvPr id="409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0963" name="Rectangle 3"/>
          <p:cNvSpPr>
            <a:spLocks noChangeArrowheads="1"/>
          </p:cNvSpPr>
          <p:nvPr/>
        </p:nvSpPr>
        <p:spPr bwMode="auto">
          <a:xfrm>
            <a:off x="0" y="322204"/>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                                     Игра</a:t>
            </a:r>
            <a:r>
              <a:rPr lang="ru-RU" sz="2000" dirty="0" smtClean="0">
                <a:solidFill>
                  <a:srgbClr val="FF0000"/>
                </a:solidFill>
                <a:latin typeface="Arial" pitchFamily="34" charset="0"/>
                <a:cs typeface="Arial" pitchFamily="34" charset="0"/>
              </a:rPr>
              <a:t>    </a:t>
            </a:r>
            <a:r>
              <a:rPr kumimoji="0" lang="ru-RU" sz="20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для развития детского творчества</a:t>
            </a:r>
            <a:endParaRPr kumimoji="0" lang="ru-RU" sz="2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                                                          «Музыкальный телефон»</a:t>
            </a:r>
            <a:endParaRPr kumimoji="0" lang="ru-RU" sz="2000" b="0" i="0" u="none" strike="noStrike" cap="none" normalizeH="0" baseline="0" dirty="0" smtClean="0">
              <a:ln>
                <a:noFill/>
              </a:ln>
              <a:solidFill>
                <a:srgbClr val="FF0000"/>
              </a:solidFill>
              <a:effectLst/>
              <a:latin typeface="Arial" pitchFamily="34" charset="0"/>
              <a:cs typeface="Arial" pitchFamily="34" charset="0"/>
            </a:endParaRPr>
          </a:p>
        </p:txBody>
      </p:sp>
      <p:sp>
        <p:nvSpPr>
          <p:cNvPr id="40964" name="Rectangle 4"/>
          <p:cNvSpPr>
            <a:spLocks noChangeArrowheads="1"/>
          </p:cNvSpPr>
          <p:nvPr/>
        </p:nvSpPr>
        <p:spPr bwMode="auto">
          <a:xfrm>
            <a:off x="0" y="1255113"/>
            <a:ext cx="91440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Calibri" pitchFamily="34" charset="0"/>
                <a:cs typeface="Arial" pitchFamily="34" charset="0"/>
              </a:rPr>
              <a:t>Игровой материал</a:t>
            </a:r>
            <a:r>
              <a:rPr kumimoji="0" lang="ru-RU" b="0" i="1"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К планшету прикреплен вращающийся диск от телефона со стрелкой. Вокруг диска помещены рисунки, переедающие содержание знакомых детям песен.</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Calibri" pitchFamily="34" charset="0"/>
                <a:cs typeface="Arial" pitchFamily="34" charset="0"/>
              </a:rPr>
              <a:t>Ход игры</a:t>
            </a:r>
            <a:r>
              <a:rPr kumimoji="0" lang="ru-RU" b="0" i="1"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Дети сидят полукругом, перед ними воспитатель- ведущий, он показывает игру, объясняет, что это музыкальный телефон и дети могут заказать по нему любую песню — она будет исполнена. Вращается диск телефона вправо, стрелка останавливается против рисунка, на котором изображены, например, гуси. Все поют песню «Гуси» А. Филиппенко. Затем выходит ребенок, вращает диск, исполняется другая песня, которую поют все дети или индивидуально, по желанию. Перед исполнением песни дети должны назвать ее и имя композитора. В дальнейшем дети играют самостоятельно по типу концерта по заявкам</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Рисунок 6" descr="https://nazya.com/anyimage/img.alicdn.com/imgextra/i1/1991992521/T1lRa6Fz4XXXXXXXXX_!!0-item_pic.jpg"/>
          <p:cNvPicPr/>
          <p:nvPr/>
        </p:nvPicPr>
        <p:blipFill>
          <a:blip r:embed="rId3" cstate="print"/>
          <a:srcRect/>
          <a:stretch>
            <a:fillRect/>
          </a:stretch>
        </p:blipFill>
        <p:spPr bwMode="auto">
          <a:xfrm>
            <a:off x="5652120" y="4581128"/>
            <a:ext cx="2736304" cy="2276872"/>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ttps://catherineasquithgallery.com/uploads/posts/2021-02/1613532884_10-p-fon-dlya-prezentatsii-muzikalnaya-tema-12.jpg"/>
          <p:cNvPicPr>
            <a:picLocks noChangeAspect="1" noChangeArrowheads="1"/>
          </p:cNvPicPr>
          <p:nvPr/>
        </p:nvPicPr>
        <p:blipFill>
          <a:blip r:embed="rId2" cstate="print"/>
          <a:srcRect/>
          <a:stretch>
            <a:fillRect/>
          </a:stretch>
        </p:blipFill>
        <p:spPr bwMode="auto">
          <a:xfrm>
            <a:off x="539552" y="188640"/>
            <a:ext cx="8352927" cy="6669360"/>
          </a:xfrm>
          <a:prstGeom prst="rect">
            <a:avLst/>
          </a:prstGeom>
          <a:noFill/>
        </p:spPr>
      </p:pic>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9939" name="Rectangle 3"/>
          <p:cNvSpPr>
            <a:spLocks noChangeArrowheads="1"/>
          </p:cNvSpPr>
          <p:nvPr/>
        </p:nvSpPr>
        <p:spPr bwMode="auto">
          <a:xfrm>
            <a:off x="0" y="394212"/>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                      Игра</a:t>
            </a:r>
            <a:r>
              <a:rPr lang="ru-RU" sz="2000" dirty="0" smtClean="0">
                <a:solidFill>
                  <a:srgbClr val="FF0000"/>
                </a:solidFill>
                <a:latin typeface="Arial" pitchFamily="34" charset="0"/>
                <a:cs typeface="Arial" pitchFamily="34" charset="0"/>
              </a:rPr>
              <a:t>       </a:t>
            </a:r>
            <a:r>
              <a:rPr kumimoji="0" lang="ru-RU" sz="20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для развития музыкальной памяти</a:t>
            </a:r>
            <a:endParaRPr kumimoji="0" lang="ru-RU" sz="2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                                              «Назови композитора»</a:t>
            </a:r>
            <a:endParaRPr kumimoji="0" lang="ru-RU" sz="2000" b="0" i="0" u="none" strike="noStrike" cap="none" normalizeH="0" baseline="0" dirty="0" smtClean="0">
              <a:ln>
                <a:noFill/>
              </a:ln>
              <a:solidFill>
                <a:srgbClr val="FF0000"/>
              </a:solidFill>
              <a:effectLst/>
              <a:latin typeface="Arial" pitchFamily="34" charset="0"/>
              <a:cs typeface="Arial" pitchFamily="34" charset="0"/>
            </a:endParaRPr>
          </a:p>
        </p:txBody>
      </p:sp>
      <p:pic>
        <p:nvPicPr>
          <p:cNvPr id="39942" name="image12.png"/>
          <p:cNvPicPr>
            <a:picLocks noChangeAspect="1" noChangeArrowheads="1"/>
          </p:cNvPicPr>
          <p:nvPr/>
        </p:nvPicPr>
        <p:blipFill>
          <a:blip r:embed="rId3" cstate="print"/>
          <a:srcRect/>
          <a:stretch>
            <a:fillRect/>
          </a:stretch>
        </p:blipFill>
        <p:spPr bwMode="auto">
          <a:xfrm>
            <a:off x="3781446" y="4581128"/>
            <a:ext cx="1229473" cy="1368152"/>
          </a:xfrm>
          <a:prstGeom prst="rect">
            <a:avLst/>
          </a:prstGeom>
          <a:noFill/>
        </p:spPr>
      </p:pic>
      <p:pic>
        <p:nvPicPr>
          <p:cNvPr id="39941" name="image13.png"/>
          <p:cNvPicPr>
            <a:picLocks noChangeAspect="1" noChangeArrowheads="1"/>
          </p:cNvPicPr>
          <p:nvPr/>
        </p:nvPicPr>
        <p:blipFill>
          <a:blip r:embed="rId4" cstate="print"/>
          <a:srcRect/>
          <a:stretch>
            <a:fillRect/>
          </a:stretch>
        </p:blipFill>
        <p:spPr bwMode="auto">
          <a:xfrm>
            <a:off x="5213164" y="4653136"/>
            <a:ext cx="1086532" cy="1368152"/>
          </a:xfrm>
          <a:prstGeom prst="rect">
            <a:avLst/>
          </a:prstGeom>
          <a:noFill/>
        </p:spPr>
      </p:pic>
      <p:pic>
        <p:nvPicPr>
          <p:cNvPr id="39940" name="image14.jpeg" descr="http://img.mp3arhiv.net/exphoto/NjBcU0FZYhZVRSBZVS8pUzZMNF09VQ/mixail-ivanovich-glinka.jpg"/>
          <p:cNvPicPr>
            <a:picLocks noChangeAspect="1" noChangeArrowheads="1"/>
          </p:cNvPicPr>
          <p:nvPr/>
        </p:nvPicPr>
        <p:blipFill>
          <a:blip r:embed="rId5" cstate="print"/>
          <a:srcRect/>
          <a:stretch>
            <a:fillRect/>
          </a:stretch>
        </p:blipFill>
        <p:spPr bwMode="auto">
          <a:xfrm>
            <a:off x="6516216" y="4653136"/>
            <a:ext cx="1036761" cy="1371654"/>
          </a:xfrm>
          <a:prstGeom prst="rect">
            <a:avLst/>
          </a:prstGeom>
          <a:noFill/>
        </p:spPr>
      </p:pic>
      <p:sp>
        <p:nvSpPr>
          <p:cNvPr id="39943" name="Rectangle 7"/>
          <p:cNvSpPr>
            <a:spLocks noChangeArrowheads="1"/>
          </p:cNvSpPr>
          <p:nvPr/>
        </p:nvSpPr>
        <p:spPr bwMode="auto">
          <a:xfrm>
            <a:off x="0" y="1135197"/>
            <a:ext cx="91440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Calibri" pitchFamily="34" charset="0"/>
                <a:cs typeface="Arial" pitchFamily="34" charset="0"/>
              </a:rPr>
              <a:t>Игровой материал</a:t>
            </a: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 Проигрыватель с пластинками программных произведений М. Глинки, П. Чайковского, Д. Кабалевского.</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9949" name="Rectangle 13"/>
          <p:cNvSpPr>
            <a:spLocks noChangeArrowheads="1"/>
          </p:cNvSpPr>
          <p:nvPr/>
        </p:nvSpPr>
        <p:spPr bwMode="auto">
          <a:xfrm>
            <a:off x="0" y="1988840"/>
            <a:ext cx="9144001"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Calibri" pitchFamily="34" charset="0"/>
                <a:cs typeface="Arial" pitchFamily="34" charset="0"/>
              </a:rPr>
              <a:t>Ход игры</a:t>
            </a:r>
            <a:r>
              <a:rPr kumimoji="0" lang="ru-RU" b="0" i="1"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Воспитатель показывает детям портреты композиторов П. Чайковского, М. Глинки, Д. Кабалевского,</a:t>
            </a:r>
          </a:p>
          <a:p>
            <a:pPr marL="0" marR="0" lvl="0" indent="179388"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 предлагает назвать знакомые произведения этих композиторов. За правильный ответ ребенок получает очко. </a:t>
            </a:r>
          </a:p>
          <a:p>
            <a:pPr marL="0" marR="0" lvl="0" indent="179388"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Затем музыкальный руководитель проигрывает то или иное произведение (или звучит грамзапись). Вызванный ребенок </a:t>
            </a:r>
          </a:p>
          <a:p>
            <a:pPr marL="0" marR="0" lvl="0" indent="179388"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должен назвать это произведение и рассказать о нем.</a:t>
            </a:r>
          </a:p>
          <a:p>
            <a:pPr marL="0" marR="0" lvl="0" indent="179388"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 За полный ответ ребенок получает два очка. Выигрывает тот, кто получит большее число очков.</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catherineasquithgallery.com/uploads/posts/2021-02/1613532884_10-p-fon-dlya-prezentatsii-muzikalnaya-tema-12.jpg"/>
          <p:cNvPicPr>
            <a:picLocks noChangeAspect="1" noChangeArrowheads="1"/>
          </p:cNvPicPr>
          <p:nvPr/>
        </p:nvPicPr>
        <p:blipFill>
          <a:blip r:embed="rId2" cstate="print"/>
          <a:srcRect/>
          <a:stretch>
            <a:fillRect/>
          </a:stretch>
        </p:blipFill>
        <p:spPr bwMode="auto">
          <a:xfrm>
            <a:off x="539552" y="188640"/>
            <a:ext cx="8352927" cy="6264695"/>
          </a:xfrm>
          <a:prstGeom prst="rect">
            <a:avLst/>
          </a:prstGeom>
          <a:noFill/>
        </p:spPr>
      </p:pic>
      <p:sp>
        <p:nvSpPr>
          <p:cNvPr id="143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4339" name="Rectangle 3"/>
          <p:cNvSpPr>
            <a:spLocks noChangeArrowheads="1"/>
          </p:cNvSpPr>
          <p:nvPr/>
        </p:nvSpPr>
        <p:spPr bwMode="auto">
          <a:xfrm>
            <a:off x="0" y="125053"/>
            <a:ext cx="17369914" cy="51398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Игра для развития памяти и слуха</a:t>
            </a:r>
            <a:endParaRPr kumimoji="0" lang="ru-RU" sz="700" b="0" i="0" u="none" strike="noStrike" cap="none" normalizeH="0" baseline="0" dirty="0" smtClean="0">
              <a:ln>
                <a:noFill/>
              </a:ln>
              <a:solidFill>
                <a:srgbClr val="FF0000"/>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«Музыкальное лото по памяти»</a:t>
            </a:r>
            <a:endParaRPr kumimoji="0" lang="ru-RU" sz="700" b="0" i="0" u="none" strike="noStrike" cap="none" normalizeH="0" baseline="0" dirty="0" smtClean="0">
              <a:ln>
                <a:noFill/>
              </a:ln>
              <a:solidFill>
                <a:srgbClr val="FF0000"/>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Программное содержание.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Закреплять знания о музыкальных инструментах и их п</a:t>
            </a: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ринадлежности к тому или иному виду оркестра:</a:t>
            </a: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народному, симфоническому, духовому, детскому, эстрадному, а также развивать </a:t>
            </a: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память, выдержку и внимание.</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Игровой материал.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Карточки с изображением музыкальных инструментов, большие </a:t>
            </a: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карты с изображением разных видов оркестра.</a:t>
            </a: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 одну большую карту помещается восемь маленьких карточек.</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Ход игры.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Педагог раздаёт детям по одной большой карте, а маленькие картинки </a:t>
            </a: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раскладываются на середине стола рисунком вверх.</a:t>
            </a: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течение какого-то промежутка времени дети запоминают их расположение. </a:t>
            </a: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Затем все картинки переворачиваются. </a:t>
            </a: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Дети по очереди открывают по одной картинке. Если это их картинка, то забирают </a:t>
            </a: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её себе, если нет, кладут обратно рисунком вниз. </a:t>
            </a: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Игрок, первым заполнивший свою большую карту,</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выигрывает.</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catherineasquithgallery.com/uploads/posts/2021-02/1613532884_10-p-fon-dlya-prezentatsii-muzikalnaya-tema-12.jpg"/>
          <p:cNvPicPr>
            <a:picLocks noChangeAspect="1" noChangeArrowheads="1"/>
          </p:cNvPicPr>
          <p:nvPr/>
        </p:nvPicPr>
        <p:blipFill>
          <a:blip r:embed="rId2" cstate="print"/>
          <a:srcRect/>
          <a:stretch>
            <a:fillRect/>
          </a:stretch>
        </p:blipFill>
        <p:spPr bwMode="auto">
          <a:xfrm>
            <a:off x="539552" y="188640"/>
            <a:ext cx="8352927" cy="6669360"/>
          </a:xfrm>
          <a:prstGeom prst="rect">
            <a:avLst/>
          </a:prstGeom>
          <a:noFill/>
        </p:spPr>
      </p:pic>
      <p:sp>
        <p:nvSpPr>
          <p:cNvPr id="46081" name="Rectangle 1"/>
          <p:cNvSpPr>
            <a:spLocks noChangeArrowheads="1"/>
          </p:cNvSpPr>
          <p:nvPr/>
        </p:nvSpPr>
        <p:spPr bwMode="auto">
          <a:xfrm>
            <a:off x="251520" y="441539"/>
            <a:ext cx="889248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                Игра</a:t>
            </a:r>
            <a:r>
              <a:rPr lang="ru-RU" sz="2000" dirty="0" smtClean="0">
                <a:solidFill>
                  <a:srgbClr val="FF0000"/>
                </a:solidFill>
                <a:latin typeface="Arial" pitchFamily="34" charset="0"/>
                <a:cs typeface="Arial" pitchFamily="34" charset="0"/>
              </a:rPr>
              <a:t> </a:t>
            </a:r>
            <a:r>
              <a:rPr kumimoji="0" lang="ru-RU" sz="20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для развития детского творчества</a:t>
            </a:r>
            <a:endParaRPr kumimoji="0" lang="ru-RU" sz="2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                                                                            «Музыкальная шкатулка»</a:t>
            </a:r>
            <a:endParaRPr kumimoji="0" lang="ru-RU" sz="2000" b="0" i="0" u="none" strike="noStrike" cap="none" normalizeH="0" baseline="0" dirty="0" smtClean="0">
              <a:ln>
                <a:noFill/>
              </a:ln>
              <a:solidFill>
                <a:srgbClr val="FF0000"/>
              </a:solidFill>
              <a:effectLst/>
              <a:latin typeface="Arial" pitchFamily="34" charset="0"/>
              <a:cs typeface="Arial" pitchFamily="34" charset="0"/>
            </a:endParaRPr>
          </a:p>
        </p:txBody>
      </p:sp>
      <p:sp>
        <p:nvSpPr>
          <p:cNvPr id="46083" name="Rectangle 3"/>
          <p:cNvSpPr>
            <a:spLocks noChangeArrowheads="1"/>
          </p:cNvSpPr>
          <p:nvPr/>
        </p:nvSpPr>
        <p:spPr bwMode="auto">
          <a:xfrm>
            <a:off x="0" y="1032411"/>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8288"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Игровой материал. Красочно оформленная шкатулка, карточки с рисунками, иллюстрирующими содержание знакомых песен (на обороте карточки для контроля указывается название песни и композитор).</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268288"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6082" name="image15.png" descr="http://babadu.ru/upload/iblock/a4a/3.jpg"/>
          <p:cNvPicPr>
            <a:picLocks noChangeAspect="1" noChangeArrowheads="1"/>
          </p:cNvPicPr>
          <p:nvPr/>
        </p:nvPicPr>
        <p:blipFill>
          <a:blip r:embed="rId3" cstate="print"/>
          <a:srcRect/>
          <a:stretch>
            <a:fillRect/>
          </a:stretch>
        </p:blipFill>
        <p:spPr bwMode="auto">
          <a:xfrm>
            <a:off x="5148064" y="3445262"/>
            <a:ext cx="2880320" cy="2503026"/>
          </a:xfrm>
          <a:prstGeom prst="rect">
            <a:avLst/>
          </a:prstGeom>
          <a:noFill/>
        </p:spPr>
      </p:pic>
      <p:sp>
        <p:nvSpPr>
          <p:cNvPr id="46084" name="Rectangle 4"/>
          <p:cNvSpPr>
            <a:spLocks noChangeArrowheads="1"/>
          </p:cNvSpPr>
          <p:nvPr/>
        </p:nvSpPr>
        <p:spPr bwMode="auto">
          <a:xfrm rot="10800000" flipV="1">
            <a:off x="0" y="2204864"/>
            <a:ext cx="9210675"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8288"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Ход игры</a:t>
            </a:r>
            <a:r>
              <a:rPr kumimoji="0" lang="ru-RU" b="0" i="1"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В шкатулке помещаются 5—6 карточек. Дети по очереди вынимают карточки и передают их ведущему, называя музыкальное произведение и композитора. Песни исполняются без музыкального сопровождения всей группой детей или индивидуально.</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268288"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В дальнейшем игра проводится как концерт.</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catherineasquithgallery.com/uploads/posts/2021-02/1613532884_10-p-fon-dlya-prezentatsii-muzikalnaya-tema-12.jpg"/>
          <p:cNvPicPr>
            <a:picLocks noChangeAspect="1" noChangeArrowheads="1"/>
          </p:cNvPicPr>
          <p:nvPr/>
        </p:nvPicPr>
        <p:blipFill>
          <a:blip r:embed="rId2" cstate="print"/>
          <a:srcRect/>
          <a:stretch>
            <a:fillRect/>
          </a:stretch>
        </p:blipFill>
        <p:spPr bwMode="auto">
          <a:xfrm>
            <a:off x="539552" y="188640"/>
            <a:ext cx="8352927" cy="6669360"/>
          </a:xfrm>
          <a:prstGeom prst="rect">
            <a:avLst/>
          </a:prstGeom>
          <a:noFill/>
        </p:spPr>
      </p:pic>
      <p:sp>
        <p:nvSpPr>
          <p:cNvPr id="4505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5059" name="Rectangle 3"/>
          <p:cNvSpPr>
            <a:spLocks noChangeArrowheads="1"/>
          </p:cNvSpPr>
          <p:nvPr/>
        </p:nvSpPr>
        <p:spPr bwMode="auto">
          <a:xfrm>
            <a:off x="0" y="61556"/>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                          Игра</a:t>
            </a:r>
            <a:r>
              <a:rPr lang="ru-RU" sz="2000" dirty="0" smtClean="0">
                <a:solidFill>
                  <a:srgbClr val="FF0000"/>
                </a:solidFill>
                <a:latin typeface="Arial" pitchFamily="34" charset="0"/>
                <a:cs typeface="Arial" pitchFamily="34" charset="0"/>
              </a:rPr>
              <a:t> </a:t>
            </a:r>
            <a:r>
              <a:rPr kumimoji="0" lang="ru-RU" sz="20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для развития детского творчества</a:t>
            </a:r>
            <a:endParaRPr kumimoji="0" lang="ru-RU" sz="2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                                           «Веселый маятник»</a:t>
            </a:r>
            <a:endParaRPr kumimoji="0" lang="ru-RU" sz="2000" b="0" i="0" u="none" strike="noStrike" cap="none" normalizeH="0" baseline="0" dirty="0" smtClean="0">
              <a:ln>
                <a:noFill/>
              </a:ln>
              <a:solidFill>
                <a:srgbClr val="FF0000"/>
              </a:solidFill>
              <a:effectLst/>
              <a:latin typeface="Arial" pitchFamily="34" charset="0"/>
              <a:cs typeface="Arial" pitchFamily="34" charset="0"/>
            </a:endParaRPr>
          </a:p>
        </p:txBody>
      </p:sp>
      <p:sp>
        <p:nvSpPr>
          <p:cNvPr id="45061" name="Rectangle 5"/>
          <p:cNvSpPr>
            <a:spLocks noChangeArrowheads="1"/>
          </p:cNvSpPr>
          <p:nvPr/>
        </p:nvSpPr>
        <p:spPr bwMode="auto">
          <a:xfrm>
            <a:off x="0" y="893912"/>
            <a:ext cx="91440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8288"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Calibri" pitchFamily="34" charset="0"/>
                <a:cs typeface="Arial" pitchFamily="34" charset="0"/>
              </a:rPr>
              <a:t>Игровой материал</a:t>
            </a:r>
            <a:r>
              <a:rPr kumimoji="0" lang="ru-RU" b="0" i="1"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На планшете изображен маятник, под ним рисунки, соответствующие содержанию какого-либо вида детской исполнительской деятельности: игра на музыкальных инструментах, пение, танец, чтение стихотворения.</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268288"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5060" name="image16.png" descr="http://www.sadikromashka.okis.ru/file/sadikromashka/NAZAROVALOGPED/4.jpg"/>
          <p:cNvPicPr>
            <a:picLocks noChangeAspect="1" noChangeArrowheads="1"/>
          </p:cNvPicPr>
          <p:nvPr/>
        </p:nvPicPr>
        <p:blipFill>
          <a:blip r:embed="rId3" cstate="print"/>
          <a:srcRect/>
          <a:stretch>
            <a:fillRect/>
          </a:stretch>
        </p:blipFill>
        <p:spPr bwMode="auto">
          <a:xfrm>
            <a:off x="5724128" y="4437112"/>
            <a:ext cx="1584176" cy="2029582"/>
          </a:xfrm>
          <a:prstGeom prst="rect">
            <a:avLst/>
          </a:prstGeom>
          <a:noFill/>
        </p:spPr>
      </p:pic>
      <p:sp>
        <p:nvSpPr>
          <p:cNvPr id="45062" name="Rectangle 6"/>
          <p:cNvSpPr>
            <a:spLocks noChangeArrowheads="1"/>
          </p:cNvSpPr>
          <p:nvPr/>
        </p:nvSpPr>
        <p:spPr bwMode="auto">
          <a:xfrm>
            <a:off x="0" y="2132856"/>
            <a:ext cx="9210675"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8288"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Calibri" pitchFamily="34" charset="0"/>
                <a:cs typeface="Arial" pitchFamily="34" charset="0"/>
              </a:rPr>
              <a:t>Ход игры</a:t>
            </a:r>
            <a:r>
              <a:rPr kumimoji="0" lang="ru-RU" b="0" i="1" u="none" strike="noStrike" cap="none" normalizeH="0" baseline="0" dirty="0" smtClean="0">
                <a:ln>
                  <a:noFill/>
                </a:ln>
                <a:solidFill>
                  <a:schemeClr val="tx1"/>
                </a:solidFill>
                <a:effectLst/>
                <a:latin typeface="Arial" pitchFamily="34" charset="0"/>
                <a:ea typeface="Calibri" pitchFamily="34" charset="0"/>
                <a:cs typeface="Arial" pitchFamily="34" charset="0"/>
              </a:rPr>
              <a:t>. Д</a:t>
            </a: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ети рассаживаются полукругом, в центре ведущий, он держит маятник. Ведущий устанавливает стрелку маятника на рисунке, изображающем поющих детей. Все или заранее выбранные дети исполняют знакомую песню без музыкального сопровождения. Ведущий указывает стрелкой и объявляет следующий номер (называет имя ребенка и вид его деятельности). Таким образом организуется концерт детской художественной самодеятельности.</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268288"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Игра проводится как развлечение.</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268288"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catherineasquithgallery.com/uploads/posts/2021-02/1613532884_10-p-fon-dlya-prezentatsii-muzikalnaya-tema-12.jpg"/>
          <p:cNvPicPr>
            <a:picLocks noChangeAspect="1" noChangeArrowheads="1"/>
          </p:cNvPicPr>
          <p:nvPr/>
        </p:nvPicPr>
        <p:blipFill>
          <a:blip r:embed="rId2" cstate="print"/>
          <a:srcRect/>
          <a:stretch>
            <a:fillRect/>
          </a:stretch>
        </p:blipFill>
        <p:spPr bwMode="auto">
          <a:xfrm>
            <a:off x="791073" y="188640"/>
            <a:ext cx="8352927" cy="6669360"/>
          </a:xfrm>
          <a:prstGeom prst="rect">
            <a:avLst/>
          </a:prstGeom>
          <a:noFill/>
        </p:spPr>
      </p:pic>
      <p:sp>
        <p:nvSpPr>
          <p:cNvPr id="44033" name="Rectangle 1"/>
          <p:cNvSpPr>
            <a:spLocks noChangeArrowheads="1"/>
          </p:cNvSpPr>
          <p:nvPr/>
        </p:nvSpPr>
        <p:spPr bwMode="auto">
          <a:xfrm>
            <a:off x="0" y="322204"/>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ru-RU" sz="20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Игра</a:t>
            </a:r>
            <a:r>
              <a:rPr lang="ru-RU" sz="2000" dirty="0" smtClean="0">
                <a:solidFill>
                  <a:srgbClr val="FF0000"/>
                </a:solidFill>
                <a:latin typeface="Arial" pitchFamily="34" charset="0"/>
                <a:cs typeface="Arial" pitchFamily="34" charset="0"/>
              </a:rPr>
              <a:t> </a:t>
            </a:r>
            <a:r>
              <a:rPr kumimoji="0" lang="ru-RU" sz="20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для развития детского творчества</a:t>
            </a:r>
            <a:endParaRPr kumimoji="0" lang="ru-RU" sz="2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                                               «Музыкальная карусель»</a:t>
            </a:r>
            <a:endParaRPr kumimoji="0" lang="ru-RU" sz="2000" b="0" i="0" u="none" strike="noStrike" cap="none" normalizeH="0" baseline="0" dirty="0" smtClean="0">
              <a:ln>
                <a:noFill/>
              </a:ln>
              <a:solidFill>
                <a:srgbClr val="FF0000"/>
              </a:solidFill>
              <a:effectLst/>
              <a:latin typeface="Arial" pitchFamily="34" charset="0"/>
              <a:cs typeface="Arial" pitchFamily="34" charset="0"/>
            </a:endParaRPr>
          </a:p>
        </p:txBody>
      </p:sp>
      <p:sp>
        <p:nvSpPr>
          <p:cNvPr id="3074" name="Rectangle 2"/>
          <p:cNvSpPr>
            <a:spLocks noChangeArrowheads="1"/>
          </p:cNvSpPr>
          <p:nvPr/>
        </p:nvSpPr>
        <p:spPr bwMode="auto">
          <a:xfrm>
            <a:off x="179512" y="3356992"/>
            <a:ext cx="896448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8288"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Calibri" pitchFamily="34" charset="0"/>
                <a:cs typeface="Arial" pitchFamily="34" charset="0"/>
              </a:rPr>
              <a:t>Игровой материал</a:t>
            </a:r>
            <a:r>
              <a:rPr kumimoji="0" lang="ru-RU" b="0" i="1"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Карусель — подвижный шестигранник, </a:t>
            </a:r>
            <a:r>
              <a:rPr kumimoji="0" lang="ru-RU" b="0" i="1" u="none" strike="noStrike" cap="none" normalizeH="0" baseline="0" dirty="0" smtClean="0">
                <a:ln>
                  <a:noFill/>
                </a:ln>
                <a:solidFill>
                  <a:schemeClr val="tx1"/>
                </a:solidFill>
                <a:effectLst/>
                <a:latin typeface="Arial" pitchFamily="34" charset="0"/>
                <a:ea typeface="Calibri" pitchFamily="34" charset="0"/>
                <a:cs typeface="Arial" pitchFamily="34" charset="0"/>
              </a:rPr>
              <a:t>на </a:t>
            </a: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каждой стороне которого крепится рисунок, характеризующий один из видов детской деятельности.</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268288"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3" name="image17.png" descr="http://www.playcast.ru/uploads/2015/03/27/12854478.png"/>
          <p:cNvPicPr>
            <a:picLocks noChangeAspect="1" noChangeArrowheads="1"/>
          </p:cNvPicPr>
          <p:nvPr/>
        </p:nvPicPr>
        <p:blipFill>
          <a:blip r:embed="rId3" cstate="print"/>
          <a:srcRect/>
          <a:stretch>
            <a:fillRect/>
          </a:stretch>
        </p:blipFill>
        <p:spPr bwMode="auto">
          <a:xfrm>
            <a:off x="5796136" y="4362677"/>
            <a:ext cx="2618854" cy="2495323"/>
          </a:xfrm>
          <a:prstGeom prst="rect">
            <a:avLst/>
          </a:prstGeom>
          <a:noFill/>
        </p:spPr>
      </p:pic>
      <p:sp>
        <p:nvSpPr>
          <p:cNvPr id="3075" name="Rectangle 3"/>
          <p:cNvSpPr>
            <a:spLocks noChangeArrowheads="1"/>
          </p:cNvSpPr>
          <p:nvPr/>
        </p:nvSpPr>
        <p:spPr bwMode="auto">
          <a:xfrm>
            <a:off x="0" y="1052736"/>
            <a:ext cx="9144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8288"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Calibri" pitchFamily="34" charset="0"/>
                <a:cs typeface="Arial" pitchFamily="34" charset="0"/>
              </a:rPr>
              <a:t>Ход игры</a:t>
            </a:r>
            <a:r>
              <a:rPr kumimoji="0" lang="ru-RU" b="0" i="1"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Дети садятся по кругу, ведущий в центре за столом, на котором устанавливается карусель. </a:t>
            </a:r>
          </a:p>
          <a:p>
            <a:pPr marL="0" marR="0" lvl="0" indent="268288"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Дети загадывают, кто будет первым играть на металлофоне. Ведущий раскручивает карусель. </a:t>
            </a:r>
          </a:p>
          <a:p>
            <a:pPr marL="0" marR="0" lvl="0" indent="268288"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Когда она останавливается, дети определяют, кто сидит перед картинкой с изображением играющего на металлофоне.</a:t>
            </a:r>
          </a:p>
          <a:p>
            <a:pPr marL="0" marR="0" lvl="0" indent="268288"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 Этот ребенок должен исполнить на металлофоне какую- либо мелодию.</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Таким образом дети определяют, кто будет петь, танцевать, читать стихи.</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catherineasquithgallery.com/uploads/posts/2021-02/1613532884_10-p-fon-dlya-prezentatsii-muzikalnaya-tema-12.jpg"/>
          <p:cNvPicPr>
            <a:picLocks noChangeAspect="1" noChangeArrowheads="1"/>
          </p:cNvPicPr>
          <p:nvPr/>
        </p:nvPicPr>
        <p:blipFill>
          <a:blip r:embed="rId2" cstate="print"/>
          <a:srcRect/>
          <a:stretch>
            <a:fillRect/>
          </a:stretch>
        </p:blipFill>
        <p:spPr bwMode="auto">
          <a:xfrm>
            <a:off x="791073" y="188640"/>
            <a:ext cx="8352927" cy="6669360"/>
          </a:xfrm>
          <a:prstGeom prst="rect">
            <a:avLst/>
          </a:prstGeom>
          <a:noFill/>
        </p:spPr>
      </p:pic>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051" name="Rectangle 3"/>
          <p:cNvSpPr>
            <a:spLocks noChangeArrowheads="1"/>
          </p:cNvSpPr>
          <p:nvPr/>
        </p:nvSpPr>
        <p:spPr bwMode="auto">
          <a:xfrm>
            <a:off x="0" y="188640"/>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ru-RU" sz="20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Игра</a:t>
            </a:r>
            <a:r>
              <a:rPr lang="ru-RU" sz="2000" dirty="0" smtClean="0">
                <a:solidFill>
                  <a:srgbClr val="FF0000"/>
                </a:solidFill>
                <a:latin typeface="Arial" pitchFamily="34" charset="0"/>
                <a:cs typeface="Arial" pitchFamily="34" charset="0"/>
              </a:rPr>
              <a:t>      </a:t>
            </a:r>
            <a:r>
              <a:rPr kumimoji="0" lang="ru-RU" sz="20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для развития восприятия музыки</a:t>
            </a:r>
            <a:endParaRPr kumimoji="0" lang="ru-RU" sz="2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                                                                      «Вертушка»</a:t>
            </a:r>
            <a:endParaRPr kumimoji="0" lang="ru-RU" sz="2000" b="0" i="0" u="none" strike="noStrike" cap="none" normalizeH="0" baseline="0" dirty="0" smtClean="0">
              <a:ln>
                <a:noFill/>
              </a:ln>
              <a:solidFill>
                <a:srgbClr val="FF0000"/>
              </a:solidFill>
              <a:effectLst/>
              <a:latin typeface="Arial" pitchFamily="34" charset="0"/>
              <a:cs typeface="Arial" pitchFamily="34" charset="0"/>
            </a:endParaRPr>
          </a:p>
        </p:txBody>
      </p:sp>
      <p:sp>
        <p:nvSpPr>
          <p:cNvPr id="2053" name="Rectangle 5"/>
          <p:cNvSpPr>
            <a:spLocks noChangeArrowheads="1"/>
          </p:cNvSpPr>
          <p:nvPr/>
        </p:nvSpPr>
        <p:spPr bwMode="auto">
          <a:xfrm>
            <a:off x="0" y="1196752"/>
            <a:ext cx="9144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Calibri" pitchFamily="34" charset="0"/>
                <a:cs typeface="Arial" pitchFamily="34" charset="0"/>
              </a:rPr>
              <a:t>Программное содержание</a:t>
            </a: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 Развивать у детей представления об изобразительных возможностях музыки.</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Calibri" pitchFamily="34" charset="0"/>
                <a:cs typeface="Arial" pitchFamily="34" charset="0"/>
              </a:rPr>
              <a:t>Ход игры: </a:t>
            </a: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Педагог предлагает детям посмотреть музыкальную вертушку, по - вращать ее, заглянуть в окошечко на вертушке и исполнить знакомую песню, соответствующую появившемуся в окошечке вертушки изображению; ребенок должен объяснить, почему он выбрал именно эту песню, какие еще песни можно соотнести с данным изображением, определить характер музыки.</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2" name="image18.png" descr="http://www.megakot.ru/pictures/vertushka_tsvetok_00040400_large.jpg"/>
          <p:cNvPicPr>
            <a:picLocks noChangeAspect="1" noChangeArrowheads="1"/>
          </p:cNvPicPr>
          <p:nvPr/>
        </p:nvPicPr>
        <p:blipFill>
          <a:blip r:embed="rId3" cstate="print"/>
          <a:srcRect/>
          <a:stretch>
            <a:fillRect/>
          </a:stretch>
        </p:blipFill>
        <p:spPr bwMode="auto">
          <a:xfrm>
            <a:off x="7956376" y="4941168"/>
            <a:ext cx="977900" cy="1768475"/>
          </a:xfrm>
          <a:prstGeom prst="rect">
            <a:avLst/>
          </a:prstGeom>
          <a:noFill/>
        </p:spPr>
      </p:pic>
      <p:sp>
        <p:nvSpPr>
          <p:cNvPr id="2054" name="Rectangle 6"/>
          <p:cNvSpPr>
            <a:spLocks noChangeArrowheads="1"/>
          </p:cNvSpPr>
          <p:nvPr/>
        </p:nvSpPr>
        <p:spPr bwMode="auto">
          <a:xfrm>
            <a:off x="0" y="3356992"/>
            <a:ext cx="9210675"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Calibri" pitchFamily="34" charset="0"/>
                <a:cs typeface="Arial" pitchFamily="34" charset="0"/>
              </a:rPr>
              <a:t>Программное содержание: </a:t>
            </a: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Развивать музыкальную память, представление детей об изобразительных возможностях музыки, через умение по зрительному и слуховому восприятию соотносить музыкальные и художественные образы. Развивать воображение, умение представить картины реальной действительности, переданные с помощью музыки.</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Calibri" pitchFamily="34" charset="0"/>
                <a:cs typeface="Arial" pitchFamily="34" charset="0"/>
              </a:rPr>
              <a:t>Игровые правила</a:t>
            </a: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 Отвечать индивидуально, а петь хором.</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Calibri" pitchFamily="34" charset="0"/>
                <a:cs typeface="Arial" pitchFamily="34" charset="0"/>
              </a:rPr>
              <a:t>Игровые действия</a:t>
            </a: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 Вращать вертушку, угадывать знакомые мелодии.</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Calibri" pitchFamily="34" charset="0"/>
                <a:cs typeface="Arial" pitchFamily="34" charset="0"/>
              </a:rPr>
              <a:t>Игровая цель</a:t>
            </a: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 Вспомнить как можно больше песен.</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s://catherineasquithgallery.com/uploads/posts/2021-02/1613532884_10-p-fon-dlya-prezentatsii-muzikalnaya-tema-12.jpg"/>
          <p:cNvPicPr>
            <a:picLocks noChangeAspect="1" noChangeArrowheads="1"/>
          </p:cNvPicPr>
          <p:nvPr/>
        </p:nvPicPr>
        <p:blipFill>
          <a:blip r:embed="rId2" cstate="print"/>
          <a:srcRect/>
          <a:stretch>
            <a:fillRect/>
          </a:stretch>
        </p:blipFill>
        <p:spPr bwMode="auto">
          <a:xfrm>
            <a:off x="791073" y="188640"/>
            <a:ext cx="8352927" cy="6669360"/>
          </a:xfrm>
          <a:prstGeom prst="rect">
            <a:avLst/>
          </a:prstGeom>
          <a:noFill/>
        </p:spPr>
      </p:pic>
      <p:grpSp>
        <p:nvGrpSpPr>
          <p:cNvPr id="49157" name="Group 5"/>
          <p:cNvGrpSpPr>
            <a:grpSpLocks/>
          </p:cNvGrpSpPr>
          <p:nvPr/>
        </p:nvGrpSpPr>
        <p:grpSpPr bwMode="auto">
          <a:xfrm>
            <a:off x="3678237" y="3645024"/>
            <a:ext cx="5465763" cy="3022600"/>
            <a:chOff x="1884" y="267"/>
            <a:chExt cx="8609" cy="4760"/>
          </a:xfrm>
        </p:grpSpPr>
        <p:pic>
          <p:nvPicPr>
            <p:cNvPr id="49158" name="Picture 6"/>
            <p:cNvPicPr>
              <a:picLocks noChangeAspect="1" noChangeArrowheads="1"/>
            </p:cNvPicPr>
            <p:nvPr/>
          </p:nvPicPr>
          <p:blipFill>
            <a:blip r:embed="rId3" cstate="print"/>
            <a:srcRect/>
            <a:stretch>
              <a:fillRect/>
            </a:stretch>
          </p:blipFill>
          <p:spPr bwMode="auto">
            <a:xfrm>
              <a:off x="4492" y="266"/>
              <a:ext cx="3635" cy="2495"/>
            </a:xfrm>
            <a:prstGeom prst="rect">
              <a:avLst/>
            </a:prstGeom>
            <a:noFill/>
          </p:spPr>
        </p:pic>
        <p:pic>
          <p:nvPicPr>
            <p:cNvPr id="49159" name="Picture 7"/>
            <p:cNvPicPr>
              <a:picLocks noChangeAspect="1" noChangeArrowheads="1"/>
            </p:cNvPicPr>
            <p:nvPr/>
          </p:nvPicPr>
          <p:blipFill>
            <a:blip r:embed="rId4" cstate="print"/>
            <a:srcRect/>
            <a:stretch>
              <a:fillRect/>
            </a:stretch>
          </p:blipFill>
          <p:spPr bwMode="auto">
            <a:xfrm>
              <a:off x="6760" y="2648"/>
              <a:ext cx="3733" cy="2378"/>
            </a:xfrm>
            <a:prstGeom prst="rect">
              <a:avLst/>
            </a:prstGeom>
            <a:noFill/>
          </p:spPr>
        </p:pic>
        <p:pic>
          <p:nvPicPr>
            <p:cNvPr id="49160" name="Picture 8"/>
            <p:cNvPicPr>
              <a:picLocks noChangeAspect="1" noChangeArrowheads="1"/>
            </p:cNvPicPr>
            <p:nvPr/>
          </p:nvPicPr>
          <p:blipFill>
            <a:blip r:embed="rId5" cstate="print"/>
            <a:srcRect/>
            <a:stretch>
              <a:fillRect/>
            </a:stretch>
          </p:blipFill>
          <p:spPr bwMode="auto">
            <a:xfrm>
              <a:off x="1884" y="2194"/>
              <a:ext cx="3735" cy="2378"/>
            </a:xfrm>
            <a:prstGeom prst="rect">
              <a:avLst/>
            </a:prstGeom>
            <a:noFill/>
          </p:spPr>
        </p:pic>
      </p:grpSp>
      <p:pic>
        <p:nvPicPr>
          <p:cNvPr id="49153" name="image21.png" descr="2"/>
          <p:cNvPicPr>
            <a:picLocks noChangeAspect="1" noChangeArrowheads="1"/>
          </p:cNvPicPr>
          <p:nvPr/>
        </p:nvPicPr>
        <p:blipFill>
          <a:blip r:embed="rId6" cstate="print"/>
          <a:srcRect/>
          <a:stretch>
            <a:fillRect/>
          </a:stretch>
        </p:blipFill>
        <p:spPr bwMode="auto">
          <a:xfrm>
            <a:off x="6972300" y="260648"/>
            <a:ext cx="2171700" cy="1666875"/>
          </a:xfrm>
          <a:prstGeom prst="rect">
            <a:avLst/>
          </a:prstGeom>
          <a:noFill/>
        </p:spPr>
      </p:pic>
      <p:sp>
        <p:nvSpPr>
          <p:cNvPr id="4915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9156" name="Rectangle 4"/>
          <p:cNvSpPr>
            <a:spLocks noChangeArrowheads="1"/>
          </p:cNvSpPr>
          <p:nvPr/>
        </p:nvSpPr>
        <p:spPr bwMode="auto">
          <a:xfrm>
            <a:off x="0" y="322204"/>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                   Игра</a:t>
            </a:r>
            <a:r>
              <a:rPr lang="ru-RU" sz="2000" dirty="0" smtClean="0">
                <a:solidFill>
                  <a:srgbClr val="FF0000"/>
                </a:solidFill>
                <a:latin typeface="Arial" pitchFamily="34" charset="0"/>
                <a:cs typeface="Arial" pitchFamily="34" charset="0"/>
              </a:rPr>
              <a:t> </a:t>
            </a:r>
            <a:r>
              <a:rPr kumimoji="0" lang="ru-RU" sz="20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на определение настроения музыки</a:t>
            </a:r>
            <a:endParaRPr kumimoji="0" lang="ru-RU" sz="2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                                               «Облачки настроения»</a:t>
            </a:r>
            <a:endParaRPr kumimoji="0" lang="ru-RU" sz="2000" b="0" i="0" u="none" strike="noStrike" cap="none" normalizeH="0" baseline="0" dirty="0" smtClean="0">
              <a:ln>
                <a:noFill/>
              </a:ln>
              <a:solidFill>
                <a:srgbClr val="FF0000"/>
              </a:solidFill>
              <a:effectLst/>
              <a:latin typeface="Arial" pitchFamily="34" charset="0"/>
              <a:cs typeface="Arial" pitchFamily="34" charset="0"/>
            </a:endParaRPr>
          </a:p>
        </p:txBody>
      </p:sp>
      <p:sp>
        <p:nvSpPr>
          <p:cNvPr id="10" name="Прямоугольник 9"/>
          <p:cNvSpPr/>
          <p:nvPr/>
        </p:nvSpPr>
        <p:spPr>
          <a:xfrm>
            <a:off x="0" y="1052736"/>
            <a:ext cx="8712968" cy="4524315"/>
          </a:xfrm>
          <a:prstGeom prst="rect">
            <a:avLst/>
          </a:prstGeom>
        </p:spPr>
        <p:txBody>
          <a:bodyPr wrap="square">
            <a:spAutoFit/>
          </a:bodyPr>
          <a:lstStyle/>
          <a:p>
            <a:r>
              <a:rPr lang="ru-RU" b="1" dirty="0" smtClean="0"/>
              <a:t>Цель. </a:t>
            </a:r>
            <a:r>
              <a:rPr lang="ru-RU" dirty="0" smtClean="0"/>
              <a:t>Развитие умения детей определять настроение музыкального произведения, выражать настроение мимикой.</a:t>
            </a:r>
          </a:p>
          <a:p>
            <a:r>
              <a:rPr lang="ru-RU" b="1" dirty="0" smtClean="0"/>
              <a:t>Игровой материал: </a:t>
            </a:r>
            <a:r>
              <a:rPr lang="ru-RU" dirty="0" smtClean="0"/>
              <a:t>карточки – облачки с различным выражением оттенков настроения: грусть, злость, веселье, удивление, испуг, горе комплект из карточек-облачков на каждого ребенка, отражающих характер музыки.</a:t>
            </a:r>
          </a:p>
          <a:p>
            <a:r>
              <a:rPr lang="ru-RU" b="1" dirty="0" smtClean="0"/>
              <a:t>Методика проведения</a:t>
            </a:r>
          </a:p>
          <a:p>
            <a:r>
              <a:rPr lang="ru-RU" i="1" dirty="0" smtClean="0"/>
              <a:t>НА ПЕРВОМ ЭТАПЕ</a:t>
            </a:r>
            <a:r>
              <a:rPr lang="ru-RU" dirty="0" smtClean="0"/>
              <a:t>. Дети слушают произведения различного характера, беседуют и дают характеристику каждому прослушанному отрывку произведений. Все дети активно участвуют в определении характера музыки. Вызванный ребенок выбирает соответствующую карточку.</a:t>
            </a:r>
          </a:p>
          <a:p>
            <a:r>
              <a:rPr lang="ru-RU" i="1" dirty="0" smtClean="0"/>
              <a:t>НА ВТОРОМ ЭТАПЕ. </a:t>
            </a:r>
            <a:r>
              <a:rPr lang="ru-RU" dirty="0" smtClean="0"/>
              <a:t>У каждого ребёнка лежат карточки разных характеров. Педагог исполняет произведения, и дети, чьи карточки соответствуют характеру музыки, поднимают их.</a:t>
            </a:r>
          </a:p>
          <a:p>
            <a:r>
              <a:rPr lang="ru-RU" i="1" dirty="0" smtClean="0"/>
              <a:t>НА ТРЕТЬЕМ ЭТАПЕ. </a:t>
            </a:r>
            <a:r>
              <a:rPr lang="ru-RU" dirty="0" smtClean="0"/>
              <a:t>Детям предлагается с помощью мимики и движения выразить настроение прослушанного произведения, проявить свое творчество. Музыкальный репертуар: по выбору музыкального руководителя.</a:t>
            </a:r>
            <a:endParaRPr lang="ru-RU"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93663"/>
            <a:ext cx="8351837" cy="666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79512" y="102273"/>
            <a:ext cx="8856984" cy="1167051"/>
          </a:xfrm>
          <a:prstGeom prst="rect">
            <a:avLst/>
          </a:prstGeom>
        </p:spPr>
        <p:txBody>
          <a:bodyPr wrap="square">
            <a:spAutoFit/>
          </a:bodyPr>
          <a:lstStyle/>
          <a:p>
            <a:pPr marL="516890" marR="4683760">
              <a:lnSpc>
                <a:spcPct val="97000"/>
              </a:lnSpc>
              <a:spcBef>
                <a:spcPts val="15"/>
              </a:spcBef>
              <a:spcAft>
                <a:spcPts val="0"/>
              </a:spcAft>
            </a:pPr>
            <a:r>
              <a:rPr lang="ru-RU" sz="2400" b="1" dirty="0" smtClean="0">
                <a:solidFill>
                  <a:srgbClr val="FF0000"/>
                </a:solidFill>
                <a:ea typeface="Calibri"/>
              </a:rPr>
              <a:t>Игра на определение</a:t>
            </a:r>
            <a:r>
              <a:rPr lang="ru-RU" sz="2400" b="1" spc="5" dirty="0">
                <a:solidFill>
                  <a:srgbClr val="FF0000"/>
                </a:solidFill>
                <a:ea typeface="Calibri"/>
              </a:rPr>
              <a:t> </a:t>
            </a:r>
            <a:r>
              <a:rPr lang="ru-RU" sz="2400" b="1" spc="5" dirty="0" smtClean="0">
                <a:solidFill>
                  <a:srgbClr val="FF0000"/>
                </a:solidFill>
                <a:ea typeface="Calibri"/>
              </a:rPr>
              <a:t>  </a:t>
            </a:r>
            <a:r>
              <a:rPr lang="ru-RU" sz="2400" b="1" dirty="0" smtClean="0">
                <a:solidFill>
                  <a:srgbClr val="FF0000"/>
                </a:solidFill>
                <a:ea typeface="Calibri"/>
              </a:rPr>
              <a:t>характера</a:t>
            </a:r>
            <a:r>
              <a:rPr lang="ru-RU" sz="2400" b="1" spc="-60" dirty="0" smtClean="0">
                <a:solidFill>
                  <a:srgbClr val="FF0000"/>
                </a:solidFill>
                <a:ea typeface="Calibri"/>
              </a:rPr>
              <a:t>    музыки            </a:t>
            </a:r>
            <a:r>
              <a:rPr lang="ru-RU" sz="2400" b="1" dirty="0" smtClean="0">
                <a:solidFill>
                  <a:srgbClr val="FF0000"/>
                </a:solidFill>
                <a:ea typeface="Calibri"/>
              </a:rPr>
              <a:t>«Ромашки</a:t>
            </a:r>
            <a:r>
              <a:rPr lang="ru-RU" sz="2400" b="1" spc="-55" dirty="0" smtClean="0">
                <a:solidFill>
                  <a:srgbClr val="FF0000"/>
                </a:solidFill>
                <a:ea typeface="Calibri"/>
              </a:rPr>
              <a:t> </a:t>
            </a:r>
            <a:r>
              <a:rPr lang="ru-RU" sz="2400" b="1" dirty="0">
                <a:solidFill>
                  <a:srgbClr val="FF0000"/>
                </a:solidFill>
                <a:ea typeface="Calibri"/>
              </a:rPr>
              <a:t>настроения»</a:t>
            </a:r>
          </a:p>
        </p:txBody>
      </p:sp>
      <p:sp>
        <p:nvSpPr>
          <p:cNvPr id="4" name="Rectangle 2"/>
          <p:cNvSpPr>
            <a:spLocks noChangeArrowheads="1"/>
          </p:cNvSpPr>
          <p:nvPr/>
        </p:nvSpPr>
        <p:spPr bwMode="auto">
          <a:xfrm>
            <a:off x="89024" y="102274"/>
            <a:ext cx="9000492" cy="1167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pic>
        <p:nvPicPr>
          <p:cNvPr id="2049" name="image25.png" descr="Описание: http://go1.imgsmail.ru/imgpreview?key=http%3A//palettelife.ru/wp-content/uploads/2011/08/lygovaya-romashka01.jpg&amp;mb=imgdb_preview_4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2662597"/>
            <a:ext cx="2791340" cy="213455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235041" y="1190298"/>
            <a:ext cx="8854475"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68288" algn="l" defTabSz="914400" rtl="0" eaLnBrk="1" fontAlgn="base" latinLnBrk="0" hangingPunct="1">
              <a:lnSpc>
                <a:spcPct val="100000"/>
              </a:lnSpc>
              <a:spcBef>
                <a:spcPct val="0"/>
              </a:spcBef>
              <a:spcAft>
                <a:spcPct val="0"/>
              </a:spcAft>
              <a:buClrTx/>
              <a:buSzTx/>
              <a:buFontTx/>
              <a:buNone/>
              <a:tabLst>
                <a:tab pos="984250" algn="l"/>
                <a:tab pos="1766888" algn="l"/>
                <a:tab pos="2828925" algn="l"/>
                <a:tab pos="3657600" algn="l"/>
                <a:tab pos="4298950" algn="l"/>
                <a:tab pos="5137150" algn="l"/>
                <a:tab pos="5803900" algn="l"/>
                <a:tab pos="6311900" algn="l"/>
              </a:tabLst>
            </a:pPr>
            <a:r>
              <a:rPr kumimoji="0" lang="ru-RU"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Цель. </a:t>
            </a:r>
            <a:r>
              <a:rPr kumimoji="0" lang="ru-RU"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Развивать у детей представление о различном характере музыки (веселая, </a:t>
            </a:r>
          </a:p>
          <a:p>
            <a:pPr marL="0" marR="0" lvl="0" indent="268288" algn="l" defTabSz="914400" rtl="0" eaLnBrk="1" fontAlgn="base" latinLnBrk="0" hangingPunct="1">
              <a:lnSpc>
                <a:spcPct val="100000"/>
              </a:lnSpc>
              <a:spcBef>
                <a:spcPct val="0"/>
              </a:spcBef>
              <a:spcAft>
                <a:spcPct val="0"/>
              </a:spcAft>
              <a:buClrTx/>
              <a:buSzTx/>
              <a:buFontTx/>
              <a:buNone/>
              <a:tabLst>
                <a:tab pos="984250" algn="l"/>
                <a:tab pos="1766888" algn="l"/>
                <a:tab pos="2828925" algn="l"/>
                <a:tab pos="3657600" algn="l"/>
                <a:tab pos="4298950" algn="l"/>
                <a:tab pos="5137150" algn="l"/>
                <a:tab pos="5803900" algn="l"/>
                <a:tab pos="6311900" algn="l"/>
              </a:tabLst>
            </a:pPr>
            <a:r>
              <a:rPr kumimoji="0" lang="ru-RU"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жизнерадостная; </a:t>
            </a:r>
          </a:p>
          <a:p>
            <a:pPr marL="0" marR="0" lvl="0" indent="268288" algn="l" defTabSz="914400" rtl="0" eaLnBrk="1" fontAlgn="base" latinLnBrk="0" hangingPunct="1">
              <a:lnSpc>
                <a:spcPct val="100000"/>
              </a:lnSpc>
              <a:spcBef>
                <a:spcPct val="0"/>
              </a:spcBef>
              <a:spcAft>
                <a:spcPct val="0"/>
              </a:spcAft>
              <a:buClrTx/>
              <a:buSzTx/>
              <a:buFontTx/>
              <a:buNone/>
              <a:tabLst>
                <a:tab pos="984250" algn="l"/>
                <a:tab pos="1766888" algn="l"/>
                <a:tab pos="2828925" algn="l"/>
                <a:tab pos="3657600" algn="l"/>
                <a:tab pos="4298950" algn="l"/>
                <a:tab pos="5137150" algn="l"/>
                <a:tab pos="5803900" algn="l"/>
                <a:tab pos="6311900" algn="l"/>
              </a:tabLst>
            </a:pPr>
            <a:r>
              <a:rPr kumimoji="0" lang="ru-RU"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спокойная, колыбельная; грустная, жалобная). Игровой материал: демонстрационный: </a:t>
            </a:r>
          </a:p>
          <a:p>
            <a:pPr marL="0" marR="0" lvl="0" indent="268288" algn="l" defTabSz="914400" rtl="0" eaLnBrk="1" fontAlgn="base" latinLnBrk="0" hangingPunct="1">
              <a:lnSpc>
                <a:spcPct val="100000"/>
              </a:lnSpc>
              <a:spcBef>
                <a:spcPct val="0"/>
              </a:spcBef>
              <a:spcAft>
                <a:spcPct val="0"/>
              </a:spcAft>
              <a:buClrTx/>
              <a:buSzTx/>
              <a:buFontTx/>
              <a:buNone/>
              <a:tabLst>
                <a:tab pos="984250" algn="l"/>
                <a:tab pos="1766888" algn="l"/>
                <a:tab pos="2828925" algn="l"/>
                <a:tab pos="3657600" algn="l"/>
                <a:tab pos="4298950" algn="l"/>
                <a:tab pos="5137150" algn="l"/>
                <a:tab pos="5803900" algn="l"/>
                <a:tab pos="6311900" algn="l"/>
              </a:tabLst>
            </a:pPr>
            <a:r>
              <a:rPr kumimoji="0" lang="ru-RU"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три цветка, изображающих три настроения грустное, весёлое, спокойное, </a:t>
            </a:r>
          </a:p>
          <a:p>
            <a:pPr marL="0" marR="0" lvl="0" indent="268288" algn="l" defTabSz="914400" rtl="0" eaLnBrk="1" fontAlgn="base" latinLnBrk="0" hangingPunct="1">
              <a:lnSpc>
                <a:spcPct val="100000"/>
              </a:lnSpc>
              <a:spcBef>
                <a:spcPct val="0"/>
              </a:spcBef>
              <a:spcAft>
                <a:spcPct val="0"/>
              </a:spcAft>
              <a:buClrTx/>
              <a:buSzTx/>
              <a:buFontTx/>
              <a:buNone/>
              <a:tabLst>
                <a:tab pos="984250" algn="l"/>
                <a:tab pos="1766888" algn="l"/>
                <a:tab pos="2828925" algn="l"/>
                <a:tab pos="3657600" algn="l"/>
                <a:tab pos="4298950" algn="l"/>
                <a:tab pos="5137150" algn="l"/>
                <a:tab pos="5803900" algn="l"/>
                <a:tab pos="6311900" algn="l"/>
              </a:tabLst>
            </a:pPr>
            <a:r>
              <a:rPr kumimoji="0" lang="ru-RU"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изображающие три типа</a:t>
            </a:r>
            <a:r>
              <a:rPr kumimoji="0" lang="ru-RU" sz="1600" b="0" i="0"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ru-RU"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характера музыки:</a:t>
            </a:r>
          </a:p>
          <a:p>
            <a:pPr marL="0" marR="0" lvl="0" indent="268288" algn="l" defTabSz="914400" rtl="0" eaLnBrk="1" fontAlgn="base" latinLnBrk="0" hangingPunct="1">
              <a:lnSpc>
                <a:spcPct val="100000"/>
              </a:lnSpc>
              <a:spcBef>
                <a:spcPct val="0"/>
              </a:spcBef>
              <a:spcAft>
                <a:spcPct val="0"/>
              </a:spcAft>
              <a:buClrTx/>
              <a:buSzTx/>
              <a:buFontTx/>
              <a:buNone/>
              <a:tabLst>
                <a:tab pos="984250" algn="l"/>
                <a:tab pos="1766888" algn="l"/>
                <a:tab pos="2828925" algn="l"/>
                <a:tab pos="3657600" algn="l"/>
                <a:tab pos="4298950" algn="l"/>
                <a:tab pos="5137150" algn="l"/>
                <a:tab pos="5803900" algn="l"/>
                <a:tab pos="6311900" algn="l"/>
              </a:tabLst>
            </a:pPr>
            <a:r>
              <a:rPr kumimoji="0" lang="ru-RU"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Добрая, ласковая, убаюкивающая, спокойная (колыбельная); Грустная, жалобная;</a:t>
            </a:r>
          </a:p>
          <a:p>
            <a:pPr marL="0" marR="0" lvl="0" indent="268288" algn="l" defTabSz="914400" rtl="0" eaLnBrk="1" fontAlgn="base" latinLnBrk="0" hangingPunct="1">
              <a:lnSpc>
                <a:spcPct val="100000"/>
              </a:lnSpc>
              <a:spcBef>
                <a:spcPct val="0"/>
              </a:spcBef>
              <a:spcAft>
                <a:spcPct val="0"/>
              </a:spcAft>
              <a:buClrTx/>
              <a:buSzTx/>
              <a:buFontTx/>
              <a:buNone/>
              <a:tabLst>
                <a:tab pos="984250" algn="l"/>
                <a:tab pos="1766888" algn="l"/>
                <a:tab pos="2828925" algn="l"/>
                <a:tab pos="3657600" algn="l"/>
                <a:tab pos="4298950" algn="l"/>
                <a:tab pos="5137150" algn="l"/>
                <a:tab pos="5803900" algn="l"/>
                <a:tab pos="6311900" algn="l"/>
              </a:tabLst>
            </a:pPr>
            <a:r>
              <a:rPr kumimoji="0" lang="ru-RU"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Весёлая, радостная, плясовая, задорная. </a:t>
            </a:r>
          </a:p>
          <a:p>
            <a:pPr marL="0" marR="0" lvl="0" indent="268288" algn="l" defTabSz="914400" rtl="0" eaLnBrk="1" fontAlgn="base" latinLnBrk="0" hangingPunct="1">
              <a:lnSpc>
                <a:spcPct val="100000"/>
              </a:lnSpc>
              <a:spcBef>
                <a:spcPct val="0"/>
              </a:spcBef>
              <a:spcAft>
                <a:spcPct val="0"/>
              </a:spcAft>
              <a:buClrTx/>
              <a:buSzTx/>
              <a:buFontTx/>
              <a:buNone/>
              <a:tabLst>
                <a:tab pos="984250" algn="l"/>
                <a:tab pos="1766888" algn="l"/>
                <a:tab pos="2828925" algn="l"/>
                <a:tab pos="3657600" algn="l"/>
                <a:tab pos="4298950" algn="l"/>
                <a:tab pos="5137150" algn="l"/>
                <a:tab pos="5803900" algn="l"/>
                <a:tab pos="6311900" algn="l"/>
              </a:tabLst>
            </a:pPr>
            <a:r>
              <a:rPr kumimoji="0" lang="ru-RU"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На каждого ребёнка комплект из трех карточек – ромашек, </a:t>
            </a:r>
          </a:p>
          <a:p>
            <a:pPr marL="0" marR="0" lvl="0" indent="268288" algn="l" defTabSz="914400" rtl="0" eaLnBrk="1" fontAlgn="base" latinLnBrk="0" hangingPunct="1">
              <a:lnSpc>
                <a:spcPct val="100000"/>
              </a:lnSpc>
              <a:spcBef>
                <a:spcPct val="0"/>
              </a:spcBef>
              <a:spcAft>
                <a:spcPct val="0"/>
              </a:spcAft>
              <a:buClrTx/>
              <a:buSzTx/>
              <a:buFontTx/>
              <a:buNone/>
              <a:tabLst>
                <a:tab pos="984250" algn="l"/>
                <a:tab pos="1766888" algn="l"/>
                <a:tab pos="2828925" algn="l"/>
                <a:tab pos="3657600" algn="l"/>
                <a:tab pos="4298950" algn="l"/>
                <a:tab pos="5137150" algn="l"/>
                <a:tab pos="5803900" algn="l"/>
                <a:tab pos="6311900" algn="l"/>
              </a:tabLst>
            </a:pPr>
            <a:r>
              <a:rPr kumimoji="0" lang="ru-RU"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Отражающих</a:t>
            </a:r>
            <a:r>
              <a:rPr kumimoji="0" lang="ru-RU" sz="1600" b="0" i="0"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ru-RU"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характер музыки.</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268288" algn="l" defTabSz="914400" rtl="0" eaLnBrk="0" fontAlgn="base" latinLnBrk="0" hangingPunct="0">
              <a:lnSpc>
                <a:spcPct val="100000"/>
              </a:lnSpc>
              <a:spcBef>
                <a:spcPct val="0"/>
              </a:spcBef>
              <a:spcAft>
                <a:spcPct val="0"/>
              </a:spcAft>
              <a:buClrTx/>
              <a:buSzTx/>
              <a:buFontTx/>
              <a:buNone/>
              <a:tabLst>
                <a:tab pos="984250" algn="l"/>
                <a:tab pos="1766888" algn="l"/>
                <a:tab pos="2828925" algn="l"/>
                <a:tab pos="3657600" algn="l"/>
                <a:tab pos="4298950" algn="l"/>
                <a:tab pos="5137150" algn="l"/>
                <a:tab pos="5803900" algn="l"/>
                <a:tab pos="6311900" algn="l"/>
              </a:tabLst>
            </a:pPr>
            <a:r>
              <a:rPr kumimoji="0" lang="ru-RU"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Методика проведения</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268288" algn="l" defTabSz="914400" rtl="0" eaLnBrk="0" fontAlgn="base" latinLnBrk="0" hangingPunct="0">
              <a:lnSpc>
                <a:spcPct val="100000"/>
              </a:lnSpc>
              <a:spcBef>
                <a:spcPct val="0"/>
              </a:spcBef>
              <a:spcAft>
                <a:spcPct val="0"/>
              </a:spcAft>
              <a:buClrTx/>
              <a:buSzTx/>
              <a:buFontTx/>
              <a:buNone/>
              <a:tabLst>
                <a:tab pos="984250" algn="l"/>
                <a:tab pos="1766888" algn="l"/>
                <a:tab pos="2828925" algn="l"/>
                <a:tab pos="3657600" algn="l"/>
                <a:tab pos="4298950" algn="l"/>
                <a:tab pos="5137150" algn="l"/>
                <a:tab pos="5803900" algn="l"/>
                <a:tab pos="6311900" algn="l"/>
              </a:tabLst>
            </a:pPr>
            <a:r>
              <a:rPr kumimoji="0" lang="ru-RU" sz="1600" b="0" i="1" u="none" strike="noStrike" cap="none" normalizeH="0" baseline="0" dirty="0" smtClean="0">
                <a:ln>
                  <a:noFill/>
                </a:ln>
                <a:solidFill>
                  <a:schemeClr val="tx1"/>
                </a:solidFill>
                <a:effectLst/>
                <a:latin typeface="Arial" pitchFamily="34" charset="0"/>
                <a:ea typeface="Calibri" pitchFamily="34" charset="0"/>
                <a:cs typeface="Arial" pitchFamily="34" charset="0"/>
              </a:rPr>
              <a:t>НА ПЕРВОМ ЭТАПЕ.</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84250" algn="l"/>
                <a:tab pos="1766888" algn="l"/>
                <a:tab pos="2828925" algn="l"/>
                <a:tab pos="3657600" algn="l"/>
                <a:tab pos="4298950" algn="l"/>
                <a:tab pos="5137150" algn="l"/>
                <a:tab pos="5803900" algn="l"/>
                <a:tab pos="6311900" algn="l"/>
              </a:tabLst>
            </a:pPr>
            <a:r>
              <a:rPr kumimoji="0" lang="ru-RU" sz="1600" b="0" i="1" u="none" strike="noStrike" cap="none" normalizeH="0" baseline="0" dirty="0" smtClean="0">
                <a:ln>
                  <a:noFill/>
                </a:ln>
                <a:solidFill>
                  <a:schemeClr val="tx1"/>
                </a:solidFill>
                <a:effectLst/>
                <a:latin typeface="Arial" pitchFamily="34" charset="0"/>
                <a:ea typeface="Calibri" pitchFamily="34" charset="0"/>
                <a:cs typeface="Arial" pitchFamily="34" charset="0"/>
              </a:rPr>
              <a:t>Вот – ромашковый букет У меня - милее нет.</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84250" algn="l"/>
                <a:tab pos="1766888" algn="l"/>
                <a:tab pos="2828925" algn="l"/>
                <a:tab pos="3657600" algn="l"/>
                <a:tab pos="4298950" algn="l"/>
                <a:tab pos="5137150" algn="l"/>
                <a:tab pos="5803900" algn="l"/>
                <a:tab pos="6311900" algn="l"/>
              </a:tabLst>
            </a:pPr>
            <a:r>
              <a:rPr kumimoji="0" lang="ru-RU" sz="1600" b="0" i="1" u="none" strike="noStrike" cap="none" normalizeH="0" baseline="0" dirty="0" smtClean="0">
                <a:ln>
                  <a:noFill/>
                </a:ln>
                <a:solidFill>
                  <a:schemeClr val="tx1"/>
                </a:solidFill>
                <a:effectLst/>
                <a:latin typeface="Arial" pitchFamily="34" charset="0"/>
                <a:ea typeface="Calibri" pitchFamily="34" charset="0"/>
                <a:cs typeface="Arial" pitchFamily="34" charset="0"/>
              </a:rPr>
              <a:t>Как нежны мои милашки – Желтоглазые ромашки.</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84250" algn="l"/>
                <a:tab pos="1766888" algn="l"/>
                <a:tab pos="2828925" algn="l"/>
                <a:tab pos="3657600" algn="l"/>
                <a:tab pos="4298950" algn="l"/>
                <a:tab pos="5137150" algn="l"/>
                <a:tab pos="5803900" algn="l"/>
                <a:tab pos="6311900" algn="l"/>
              </a:tabLst>
            </a:pPr>
            <a:r>
              <a:rPr kumimoji="0" lang="ru-RU"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Педагог	исполняет	произведение.	</a:t>
            </a:r>
          </a:p>
          <a:p>
            <a:pPr marL="0" marR="0" lvl="0" indent="0" algn="l" defTabSz="914400" rtl="0" eaLnBrk="0" fontAlgn="base" latinLnBrk="0" hangingPunct="0">
              <a:lnSpc>
                <a:spcPct val="100000"/>
              </a:lnSpc>
              <a:spcBef>
                <a:spcPct val="0"/>
              </a:spcBef>
              <a:spcAft>
                <a:spcPct val="0"/>
              </a:spcAft>
              <a:buClrTx/>
              <a:buSzTx/>
              <a:buFontTx/>
              <a:buNone/>
              <a:tabLst>
                <a:tab pos="984250" algn="l"/>
                <a:tab pos="1766888" algn="l"/>
                <a:tab pos="2828925" algn="l"/>
                <a:tab pos="3657600" algn="l"/>
                <a:tab pos="4298950" algn="l"/>
                <a:tab pos="5137150" algn="l"/>
                <a:tab pos="5803900" algn="l"/>
                <a:tab pos="6311900" algn="l"/>
              </a:tabLst>
            </a:pPr>
            <a:r>
              <a:rPr kumimoji="0" lang="ru-RU"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Прослушав	музыку,	вызванный	ребенок	берет	цветок, </a:t>
            </a:r>
          </a:p>
          <a:p>
            <a:pPr marL="0" marR="0" lvl="0" indent="0" algn="l" defTabSz="914400" rtl="0" eaLnBrk="0" fontAlgn="base" latinLnBrk="0" hangingPunct="0">
              <a:lnSpc>
                <a:spcPct val="100000"/>
              </a:lnSpc>
              <a:spcBef>
                <a:spcPct val="0"/>
              </a:spcBef>
              <a:spcAft>
                <a:spcPct val="0"/>
              </a:spcAft>
              <a:buClrTx/>
              <a:buSzTx/>
              <a:buFontTx/>
              <a:buNone/>
              <a:tabLst>
                <a:tab pos="984250" algn="l"/>
                <a:tab pos="1766888" algn="l"/>
                <a:tab pos="2828925" algn="l"/>
                <a:tab pos="3657600" algn="l"/>
                <a:tab pos="4298950" algn="l"/>
                <a:tab pos="5137150" algn="l"/>
                <a:tab pos="5803900" algn="l"/>
                <a:tab pos="6311900" algn="l"/>
              </a:tabLst>
            </a:pPr>
            <a:r>
              <a:rPr kumimoji="0" lang="ru-RU"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соответствующий характеру музыки, и показывает его. Все дети активно участвуют </a:t>
            </a:r>
          </a:p>
          <a:p>
            <a:pPr marL="0" marR="0" lvl="0" indent="0" algn="l" defTabSz="914400" rtl="0" eaLnBrk="0" fontAlgn="base" latinLnBrk="0" hangingPunct="0">
              <a:lnSpc>
                <a:spcPct val="100000"/>
              </a:lnSpc>
              <a:spcBef>
                <a:spcPct val="0"/>
              </a:spcBef>
              <a:spcAft>
                <a:spcPct val="0"/>
              </a:spcAft>
              <a:buClrTx/>
              <a:buSzTx/>
              <a:buFontTx/>
              <a:buNone/>
              <a:tabLst>
                <a:tab pos="984250" algn="l"/>
                <a:tab pos="1766888" algn="l"/>
                <a:tab pos="2828925" algn="l"/>
                <a:tab pos="3657600" algn="l"/>
                <a:tab pos="4298950" algn="l"/>
                <a:tab pos="5137150" algn="l"/>
                <a:tab pos="5803900" algn="l"/>
                <a:tab pos="6311900" algn="l"/>
              </a:tabLst>
            </a:pPr>
            <a:r>
              <a:rPr kumimoji="0" lang="ru-RU"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в определении характера музыки. </a:t>
            </a:r>
          </a:p>
          <a:p>
            <a:pPr marL="0" marR="0" lvl="0" indent="0" algn="l" defTabSz="914400" rtl="0" eaLnBrk="0" fontAlgn="base" latinLnBrk="0" hangingPunct="0">
              <a:lnSpc>
                <a:spcPct val="100000"/>
              </a:lnSpc>
              <a:spcBef>
                <a:spcPct val="0"/>
              </a:spcBef>
              <a:spcAft>
                <a:spcPct val="0"/>
              </a:spcAft>
              <a:buClrTx/>
              <a:buSzTx/>
              <a:buFontTx/>
              <a:buNone/>
              <a:tabLst>
                <a:tab pos="984250" algn="l"/>
                <a:tab pos="1766888" algn="l"/>
                <a:tab pos="2828925" algn="l"/>
                <a:tab pos="3657600" algn="l"/>
                <a:tab pos="4298950" algn="l"/>
                <a:tab pos="5137150" algn="l"/>
                <a:tab pos="5803900" algn="l"/>
                <a:tab pos="6311900" algn="l"/>
              </a:tabLst>
            </a:pPr>
            <a:r>
              <a:rPr kumimoji="0" lang="ru-RU"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Если произведение известно детям, то вызванный ребенок говорит его название </a:t>
            </a:r>
          </a:p>
          <a:p>
            <a:pPr marL="0" marR="0" lvl="0" indent="0" algn="l" defTabSz="914400" rtl="0" eaLnBrk="0" fontAlgn="base" latinLnBrk="0" hangingPunct="0">
              <a:lnSpc>
                <a:spcPct val="100000"/>
              </a:lnSpc>
              <a:spcBef>
                <a:spcPct val="0"/>
              </a:spcBef>
              <a:spcAft>
                <a:spcPct val="0"/>
              </a:spcAft>
              <a:buClrTx/>
              <a:buSzTx/>
              <a:buFontTx/>
              <a:buNone/>
              <a:tabLst>
                <a:tab pos="984250" algn="l"/>
                <a:tab pos="1766888" algn="l"/>
                <a:tab pos="2828925" algn="l"/>
                <a:tab pos="3657600" algn="l"/>
                <a:tab pos="4298950" algn="l"/>
                <a:tab pos="5137150" algn="l"/>
                <a:tab pos="5803900" algn="l"/>
                <a:tab pos="6311900" algn="l"/>
              </a:tabLst>
            </a:pPr>
            <a:r>
              <a:rPr kumimoji="0" lang="ru-RU"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и имя композитора.</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84250" algn="l"/>
                <a:tab pos="1766888" algn="l"/>
                <a:tab pos="2828925" algn="l"/>
                <a:tab pos="3657600" algn="l"/>
                <a:tab pos="4298950" algn="l"/>
                <a:tab pos="5137150" algn="l"/>
                <a:tab pos="5803900" algn="l"/>
                <a:tab pos="6311900" algn="l"/>
              </a:tabLst>
            </a:pPr>
            <a:r>
              <a:rPr kumimoji="0" lang="ru-RU"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Дети самостоятельно определяют ее характер и поднимают соответствующую карточку, </a:t>
            </a:r>
          </a:p>
          <a:p>
            <a:pPr marL="0" marR="0" lvl="0" indent="0" algn="l" defTabSz="914400" rtl="0" eaLnBrk="0" fontAlgn="base" latinLnBrk="0" hangingPunct="0">
              <a:lnSpc>
                <a:spcPct val="100000"/>
              </a:lnSpc>
              <a:spcBef>
                <a:spcPct val="0"/>
              </a:spcBef>
              <a:spcAft>
                <a:spcPct val="0"/>
              </a:spcAft>
              <a:buClrTx/>
              <a:buSzTx/>
              <a:buFontTx/>
              <a:buNone/>
              <a:tabLst>
                <a:tab pos="984250" algn="l"/>
                <a:tab pos="1766888" algn="l"/>
                <a:tab pos="2828925" algn="l"/>
                <a:tab pos="3657600" algn="l"/>
                <a:tab pos="4298950" algn="l"/>
                <a:tab pos="5137150" algn="l"/>
                <a:tab pos="5803900" algn="l"/>
                <a:tab pos="6311900" algn="l"/>
              </a:tabLst>
            </a:pPr>
            <a:r>
              <a:rPr kumimoji="0" lang="ru-RU"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соответствующую характеру музыки.</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catherineasquithgallery.com/uploads/posts/2021-02/1613532884_10-p-fon-dlya-prezentatsii-muzikalnaya-tema-12.jpg"/>
          <p:cNvPicPr>
            <a:picLocks noChangeAspect="1" noChangeArrowheads="1"/>
          </p:cNvPicPr>
          <p:nvPr/>
        </p:nvPicPr>
        <p:blipFill>
          <a:blip r:embed="rId2" cstate="print"/>
          <a:srcRect/>
          <a:stretch>
            <a:fillRect/>
          </a:stretch>
        </p:blipFill>
        <p:spPr bwMode="auto">
          <a:xfrm>
            <a:off x="791073" y="188640"/>
            <a:ext cx="8352927" cy="6669360"/>
          </a:xfrm>
          <a:prstGeom prst="rect">
            <a:avLst/>
          </a:prstGeom>
          <a:noFill/>
        </p:spPr>
      </p:pic>
      <p:sp>
        <p:nvSpPr>
          <p:cNvPr id="47105" name="Rectangle 1"/>
          <p:cNvSpPr>
            <a:spLocks noChangeArrowheads="1"/>
          </p:cNvSpPr>
          <p:nvPr/>
        </p:nvSpPr>
        <p:spPr bwMode="auto">
          <a:xfrm>
            <a:off x="179512" y="610236"/>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                               Игра</a:t>
            </a:r>
            <a:r>
              <a:rPr lang="ru-RU" sz="2000" dirty="0" smtClean="0">
                <a:solidFill>
                  <a:srgbClr val="FF0000"/>
                </a:solidFill>
                <a:latin typeface="Arial" pitchFamily="34" charset="0"/>
                <a:cs typeface="Arial" pitchFamily="34" charset="0"/>
              </a:rPr>
              <a:t>    </a:t>
            </a:r>
            <a:r>
              <a:rPr kumimoji="0" lang="ru-RU" sz="20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на определение характера музыки</a:t>
            </a:r>
            <a:endParaRPr kumimoji="0" lang="ru-RU" sz="2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                                        «Снеговики настроения»</a:t>
            </a:r>
            <a:endParaRPr kumimoji="0" lang="ru-RU" sz="2000" b="0" i="0" u="none" strike="noStrike" cap="none" normalizeH="0" baseline="0" dirty="0" smtClean="0">
              <a:ln>
                <a:noFill/>
              </a:ln>
              <a:solidFill>
                <a:srgbClr val="FF0000"/>
              </a:solidFill>
              <a:effectLst/>
              <a:latin typeface="Arial" pitchFamily="34" charset="0"/>
              <a:cs typeface="Arial" pitchFamily="34" charset="0"/>
            </a:endParaRPr>
          </a:p>
        </p:txBody>
      </p:sp>
      <p:pic>
        <p:nvPicPr>
          <p:cNvPr id="47106" name="image20.png" descr="Изображение 019"/>
          <p:cNvPicPr>
            <a:picLocks noChangeAspect="1" noChangeArrowheads="1"/>
          </p:cNvPicPr>
          <p:nvPr/>
        </p:nvPicPr>
        <p:blipFill>
          <a:blip r:embed="rId3" cstate="print"/>
          <a:srcRect/>
          <a:stretch>
            <a:fillRect/>
          </a:stretch>
        </p:blipFill>
        <p:spPr bwMode="auto">
          <a:xfrm>
            <a:off x="7812360" y="4869160"/>
            <a:ext cx="920750" cy="1493837"/>
          </a:xfrm>
          <a:prstGeom prst="rect">
            <a:avLst/>
          </a:prstGeom>
          <a:noFill/>
        </p:spPr>
      </p:pic>
      <p:pic>
        <p:nvPicPr>
          <p:cNvPr id="47107" name="image19.png" descr="Изображение 020"/>
          <p:cNvPicPr>
            <a:picLocks noChangeAspect="1" noChangeArrowheads="1"/>
          </p:cNvPicPr>
          <p:nvPr/>
        </p:nvPicPr>
        <p:blipFill>
          <a:blip r:embed="rId4" cstate="print"/>
          <a:srcRect/>
          <a:stretch>
            <a:fillRect/>
          </a:stretch>
        </p:blipFill>
        <p:spPr bwMode="auto">
          <a:xfrm>
            <a:off x="7884368" y="2996952"/>
            <a:ext cx="933450" cy="1630362"/>
          </a:xfrm>
          <a:prstGeom prst="rect">
            <a:avLst/>
          </a:prstGeom>
          <a:noFill/>
        </p:spPr>
      </p:pic>
      <p:sp>
        <p:nvSpPr>
          <p:cNvPr id="47108" name="Rectangle 4"/>
          <p:cNvSpPr>
            <a:spLocks noChangeArrowheads="1"/>
          </p:cNvSpPr>
          <p:nvPr/>
        </p:nvSpPr>
        <p:spPr bwMode="auto">
          <a:xfrm>
            <a:off x="0" y="1082497"/>
            <a:ext cx="9144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8288"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Calibri" pitchFamily="34" charset="0"/>
                <a:cs typeface="Arial" pitchFamily="34" charset="0"/>
              </a:rPr>
              <a:t>Цель. </a:t>
            </a: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Эмоционально воспринимать пьесу, откликаться на настроение, переданное в ней.</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268288"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Calibri" pitchFamily="34" charset="0"/>
                <a:cs typeface="Arial" pitchFamily="34" charset="0"/>
              </a:rPr>
              <a:t>Игровой материал: </a:t>
            </a: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демонстрационный: два снеговика, изображающих два настроения грустное, весёлое, изображающие два типа характера музыки: Весёлая, радостная, плясовая, задорная; Грустная, жалобная. На каждого ребёнка комплект из двух карточек – снеговиков, отражающий характер музыки.</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268288"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Calibri" pitchFamily="34" charset="0"/>
                <a:cs typeface="Arial" pitchFamily="34" charset="0"/>
              </a:rPr>
              <a:t>Методика проведения</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268288"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7109" name="Rectangle 5"/>
          <p:cNvSpPr>
            <a:spLocks noChangeArrowheads="1"/>
          </p:cNvSpPr>
          <p:nvPr/>
        </p:nvSpPr>
        <p:spPr bwMode="auto">
          <a:xfrm>
            <a:off x="0" y="3140968"/>
            <a:ext cx="8748229"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8288" algn="l" defTabSz="914400" rtl="0" eaLnBrk="1" fontAlgn="base" latinLnBrk="0" hangingPunct="1">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Arial" pitchFamily="34" charset="0"/>
                <a:ea typeface="Calibri" pitchFamily="34" charset="0"/>
                <a:cs typeface="Arial" pitchFamily="34" charset="0"/>
              </a:rPr>
              <a:t>НА ПЕРВОМ ЭТАПЕ. </a:t>
            </a: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Педагог исполняет незнакомую пьесу, заранее предупредив детей об этом. И просит детей определить</a:t>
            </a:r>
          </a:p>
          <a:p>
            <a:pPr marL="0" marR="0" lvl="0" indent="268288"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 характер музыки, используя музыкальные термины.</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268288"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7110" name="Rectangle 6"/>
          <p:cNvSpPr>
            <a:spLocks noChangeArrowheads="1"/>
          </p:cNvSpPr>
          <p:nvPr/>
        </p:nvSpPr>
        <p:spPr bwMode="auto">
          <a:xfrm>
            <a:off x="251520" y="4149080"/>
            <a:ext cx="7345409" cy="175432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Arial" pitchFamily="34" charset="0"/>
                <a:ea typeface="Calibri" pitchFamily="34" charset="0"/>
                <a:cs typeface="Arial" pitchFamily="34" charset="0"/>
              </a:rPr>
              <a:t>НА ВТОРОМ ЭТАПЕ. </a:t>
            </a: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После прослушивания какого-либо отрывка,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характеризующего образ, дети отгадывают, кто изображен</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 в музыке, поднимая соответствующую карточку.</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НА ТРЕТЬЕМ ЭТАПЕ.</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Желающие дети самостоятельно под музыку придумывают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образ грустного и веселого снеговика.</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catherineasquithgallery.com/uploads/posts/2021-02/1613532884_10-p-fon-dlya-prezentatsii-muzikalnaya-tema-12.jpg"/>
          <p:cNvPicPr>
            <a:picLocks noChangeAspect="1" noChangeArrowheads="1"/>
          </p:cNvPicPr>
          <p:nvPr/>
        </p:nvPicPr>
        <p:blipFill>
          <a:blip r:embed="rId2" cstate="print"/>
          <a:srcRect/>
          <a:stretch>
            <a:fillRect/>
          </a:stretch>
        </p:blipFill>
        <p:spPr bwMode="auto">
          <a:xfrm>
            <a:off x="156754" y="142442"/>
            <a:ext cx="8352927" cy="6669360"/>
          </a:xfrm>
          <a:prstGeom prst="rect">
            <a:avLst/>
          </a:prstGeom>
          <a:noFill/>
        </p:spPr>
      </p:pic>
      <p:pic>
        <p:nvPicPr>
          <p:cNvPr id="3074" name="image27.png" descr="Описание: efd5de46373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7595" y="4315169"/>
            <a:ext cx="1453448" cy="2503560"/>
          </a:xfrm>
          <a:prstGeom prst="rect">
            <a:avLst/>
          </a:prstGeom>
          <a:noFill/>
          <a:extLst>
            <a:ext uri="{909E8E84-426E-40DD-AFC4-6F175D3DCCD1}">
              <a14:hiddenFill xmlns:a14="http://schemas.microsoft.com/office/drawing/2010/main">
                <a:solidFill>
                  <a:srgbClr val="FFFFFF"/>
                </a:solidFill>
              </a14:hiddenFill>
            </a:ext>
          </a:extLst>
        </p:spPr>
      </p:pic>
      <p:pic>
        <p:nvPicPr>
          <p:cNvPr id="3075" name="image26.png" descr="Описание: c7a892b069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4036293"/>
            <a:ext cx="1728192" cy="2755403"/>
          </a:xfrm>
          <a:prstGeom prst="rect">
            <a:avLst/>
          </a:prstGeom>
          <a:noFill/>
          <a:extLst>
            <a:ext uri="{909E8E84-426E-40DD-AFC4-6F175D3DCCD1}">
              <a14:hiddenFill xmlns:a14="http://schemas.microsoft.com/office/drawing/2010/main">
                <a:solidFill>
                  <a:srgbClr val="FFFFFF"/>
                </a:solidFill>
              </a14:hiddenFill>
            </a:ext>
          </a:extLst>
        </p:spPr>
      </p:pic>
      <p:pic>
        <p:nvPicPr>
          <p:cNvPr id="3073" name="image28.png" descr="Описание: 644fbd6e6e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8344" y="4315169"/>
            <a:ext cx="1682675" cy="247080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p:cNvSpPr>
            <a:spLocks noChangeArrowheads="1"/>
          </p:cNvSpPr>
          <p:nvPr/>
        </p:nvSpPr>
        <p:spPr bwMode="auto">
          <a:xfrm>
            <a:off x="86118" y="196381"/>
            <a:ext cx="244022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Arial" pitchFamily="34" charset="0"/>
                <a:ea typeface="Calibri" pitchFamily="34" charset="0"/>
                <a:cs typeface="Arial" pitchFamily="34" charset="0"/>
              </a:rPr>
              <a:t>НА ВТОРОМ ЭТАПЕ.</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5"/>
          <p:cNvSpPr>
            <a:spLocks noChangeArrowheads="1"/>
          </p:cNvSpPr>
          <p:nvPr/>
        </p:nvSpPr>
        <p:spPr bwMode="auto">
          <a:xfrm rot="10800000" flipV="1">
            <a:off x="0" y="598161"/>
            <a:ext cx="900246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Перед каждым ребёнком лежит один из трёх цветков.</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6"/>
          <p:cNvSpPr>
            <a:spLocks noChangeArrowheads="1"/>
          </p:cNvSpPr>
          <p:nvPr/>
        </p:nvSpPr>
        <p:spPr bwMode="auto">
          <a:xfrm rot="10800000" flipV="1">
            <a:off x="-102898" y="929626"/>
            <a:ext cx="9136062" cy="338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79388"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Педагог исполняет произведение, и дети, чьи цветы соответствуют характеру музыки, поднимают их.</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endParaRPr kumimoji="0" lang="ru-RU" b="0" i="1"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endParaRPr lang="ru-RU" sz="1600" i="1" dirty="0">
              <a:latin typeface="Arial" pitchFamily="34" charset="0"/>
              <a:ea typeface="Calibri" pitchFamily="34" charset="0"/>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Arial" pitchFamily="34" charset="0"/>
                <a:ea typeface="Calibri" pitchFamily="34" charset="0"/>
                <a:cs typeface="Arial" pitchFamily="34" charset="0"/>
              </a:rPr>
              <a:t>НА ТРЕТЬЕМ ЭТАПЕ.</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Нарядные платьица, Такие все разные Желтые брошки, Эти ромашки-</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Ни пятнышка нет Вот-вот заиграют</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На красивой одежке. Как дети, в пятнашки.</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179388"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Педагог предлагает сочинить продолжение </a:t>
            </a:r>
            <a:r>
              <a:rPr kumimoji="0" lang="ru-RU"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попевки</a:t>
            </a: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 используя эмоции выбранной ромашки. Музыкальный репертуар: «</a:t>
            </a:r>
            <a:r>
              <a:rPr kumimoji="0" lang="ru-RU"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Топотушки</a:t>
            </a: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ru-RU"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В.Локтева</a:t>
            </a: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 «Клоуны» </a:t>
            </a:r>
            <a:r>
              <a:rPr kumimoji="0" lang="ru-RU"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Д.Кабалевского</a:t>
            </a: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 «Жар-жар» </a:t>
            </a:r>
            <a:r>
              <a:rPr kumimoji="0" lang="ru-RU"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каз.н.м</a:t>
            </a: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 «О чем плачет дождик» </a:t>
            </a:r>
            <a:r>
              <a:rPr kumimoji="0" lang="ru-RU"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Е.Тиличеевой</a:t>
            </a: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 «Дождик» </a:t>
            </a:r>
            <a:r>
              <a:rPr kumimoji="0" lang="ru-RU"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Е.Тиличеевой</a:t>
            </a: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 «Осень бродит по лесам» </a:t>
            </a:r>
            <a:r>
              <a:rPr kumimoji="0" lang="ru-RU"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Е.Тиличеевой</a:t>
            </a: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192535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93663"/>
            <a:ext cx="8351837" cy="666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511068" y="188640"/>
            <a:ext cx="8280920" cy="939873"/>
          </a:xfrm>
          <a:prstGeom prst="rect">
            <a:avLst/>
          </a:prstGeom>
        </p:spPr>
        <p:txBody>
          <a:bodyPr wrap="square">
            <a:spAutoFit/>
          </a:bodyPr>
          <a:lstStyle/>
          <a:p>
            <a:pPr marL="516890" marR="3272790">
              <a:lnSpc>
                <a:spcPct val="97000"/>
              </a:lnSpc>
              <a:spcAft>
                <a:spcPts val="0"/>
              </a:spcAft>
            </a:pPr>
            <a:r>
              <a:rPr lang="ru-RU" sz="2000" b="1" dirty="0" smtClean="0">
                <a:solidFill>
                  <a:srgbClr val="FF0000"/>
                </a:solidFill>
                <a:ea typeface="Calibri"/>
              </a:rPr>
              <a:t>Игра на</a:t>
            </a:r>
            <a:r>
              <a:rPr lang="ru-RU" sz="2000" b="1" spc="-60" dirty="0" smtClean="0">
                <a:solidFill>
                  <a:srgbClr val="FF0000"/>
                </a:solidFill>
                <a:ea typeface="Calibri"/>
              </a:rPr>
              <a:t> </a:t>
            </a:r>
            <a:r>
              <a:rPr lang="ru-RU" sz="2000" b="1" dirty="0">
                <a:solidFill>
                  <a:srgbClr val="FF0000"/>
                </a:solidFill>
                <a:ea typeface="Calibri"/>
              </a:rPr>
              <a:t>развитие</a:t>
            </a:r>
            <a:r>
              <a:rPr lang="ru-RU" sz="2000" b="1" spc="-45" dirty="0">
                <a:solidFill>
                  <a:srgbClr val="FF0000"/>
                </a:solidFill>
                <a:ea typeface="Calibri"/>
              </a:rPr>
              <a:t> </a:t>
            </a:r>
            <a:r>
              <a:rPr lang="ru-RU" sz="2000" b="1" dirty="0">
                <a:solidFill>
                  <a:srgbClr val="FF0000"/>
                </a:solidFill>
                <a:ea typeface="Calibri"/>
              </a:rPr>
              <a:t>музыкального</a:t>
            </a:r>
            <a:r>
              <a:rPr lang="ru-RU" sz="2000" b="1" spc="-45" dirty="0">
                <a:solidFill>
                  <a:srgbClr val="FF0000"/>
                </a:solidFill>
                <a:ea typeface="Calibri"/>
              </a:rPr>
              <a:t> </a:t>
            </a:r>
            <a:r>
              <a:rPr lang="ru-RU" sz="2000" b="1" dirty="0">
                <a:solidFill>
                  <a:srgbClr val="FF0000"/>
                </a:solidFill>
                <a:ea typeface="Calibri"/>
              </a:rPr>
              <a:t>образа</a:t>
            </a:r>
            <a:r>
              <a:rPr lang="ru-RU" sz="2000" b="1" spc="-350" dirty="0">
                <a:solidFill>
                  <a:srgbClr val="FF0000"/>
                </a:solidFill>
                <a:ea typeface="Calibri"/>
              </a:rPr>
              <a:t> </a:t>
            </a:r>
            <a:r>
              <a:rPr lang="ru-RU" sz="2000" b="1" dirty="0">
                <a:solidFill>
                  <a:srgbClr val="FF0000"/>
                </a:solidFill>
                <a:ea typeface="Calibri"/>
              </a:rPr>
              <a:t>и</a:t>
            </a:r>
            <a:r>
              <a:rPr lang="ru-RU" sz="2000" b="1" spc="-35" dirty="0">
                <a:solidFill>
                  <a:srgbClr val="FF0000"/>
                </a:solidFill>
                <a:ea typeface="Calibri"/>
              </a:rPr>
              <a:t> </a:t>
            </a:r>
            <a:r>
              <a:rPr lang="ru-RU" sz="2000" b="1" dirty="0">
                <a:solidFill>
                  <a:srgbClr val="FF0000"/>
                </a:solidFill>
                <a:ea typeface="Calibri"/>
              </a:rPr>
              <a:t>представления</a:t>
            </a:r>
            <a:r>
              <a:rPr lang="ru-RU" sz="2000" b="1" spc="-10" dirty="0">
                <a:solidFill>
                  <a:srgbClr val="FF0000"/>
                </a:solidFill>
                <a:ea typeface="Calibri"/>
              </a:rPr>
              <a:t> </a:t>
            </a:r>
            <a:r>
              <a:rPr lang="ru-RU" sz="2000" b="1" dirty="0">
                <a:solidFill>
                  <a:srgbClr val="FF0000"/>
                </a:solidFill>
                <a:ea typeface="Calibri"/>
              </a:rPr>
              <a:t>о</a:t>
            </a:r>
            <a:r>
              <a:rPr lang="ru-RU" sz="2000" b="1" spc="-20" dirty="0">
                <a:solidFill>
                  <a:srgbClr val="FF0000"/>
                </a:solidFill>
                <a:ea typeface="Calibri"/>
              </a:rPr>
              <a:t> </a:t>
            </a:r>
            <a:r>
              <a:rPr lang="ru-RU" sz="2000" b="1" dirty="0">
                <a:solidFill>
                  <a:srgbClr val="FF0000"/>
                </a:solidFill>
                <a:ea typeface="Calibri"/>
              </a:rPr>
              <a:t>регистрах</a:t>
            </a:r>
            <a:endParaRPr lang="ru-RU" sz="2000" dirty="0">
              <a:solidFill>
                <a:srgbClr val="FF0000"/>
              </a:solidFill>
              <a:ea typeface="Calibri"/>
            </a:endParaRPr>
          </a:p>
          <a:p>
            <a:pPr marL="516890">
              <a:lnSpc>
                <a:spcPts val="1935"/>
              </a:lnSpc>
              <a:spcBef>
                <a:spcPts val="45"/>
              </a:spcBef>
              <a:spcAft>
                <a:spcPts val="0"/>
              </a:spcAft>
            </a:pPr>
            <a:r>
              <a:rPr lang="ru-RU" sz="2000" b="1" dirty="0">
                <a:solidFill>
                  <a:srgbClr val="FF0000"/>
                </a:solidFill>
                <a:ea typeface="Calibri"/>
              </a:rPr>
              <a:t>«Три</a:t>
            </a:r>
            <a:r>
              <a:rPr lang="ru-RU" sz="2000" b="1" spc="-85" dirty="0">
                <a:solidFill>
                  <a:srgbClr val="FF0000"/>
                </a:solidFill>
                <a:ea typeface="Calibri"/>
              </a:rPr>
              <a:t> </a:t>
            </a:r>
            <a:r>
              <a:rPr lang="ru-RU" sz="2000" b="1" dirty="0">
                <a:solidFill>
                  <a:srgbClr val="FF0000"/>
                </a:solidFill>
                <a:ea typeface="Calibri"/>
              </a:rPr>
              <a:t>медведя»</a:t>
            </a:r>
          </a:p>
        </p:txBody>
      </p:sp>
      <p:sp>
        <p:nvSpPr>
          <p:cNvPr id="3" name="Прямоугольник 2"/>
          <p:cNvSpPr/>
          <p:nvPr/>
        </p:nvSpPr>
        <p:spPr>
          <a:xfrm>
            <a:off x="104172" y="1128513"/>
            <a:ext cx="9036496" cy="5074723"/>
          </a:xfrm>
          <a:prstGeom prst="rect">
            <a:avLst/>
          </a:prstGeom>
        </p:spPr>
        <p:txBody>
          <a:bodyPr wrap="square">
            <a:spAutoFit/>
          </a:bodyPr>
          <a:lstStyle/>
          <a:p>
            <a:pPr marL="66040" marR="85090" indent="267970" algn="just">
              <a:lnSpc>
                <a:spcPct val="96000"/>
              </a:lnSpc>
              <a:spcBef>
                <a:spcPts val="690"/>
              </a:spcBef>
              <a:spcAft>
                <a:spcPts val="0"/>
              </a:spcAft>
            </a:pPr>
            <a:r>
              <a:rPr lang="ru-RU" sz="2000" b="1" dirty="0">
                <a:ea typeface="Calibri"/>
              </a:rPr>
              <a:t>Цель.</a:t>
            </a:r>
            <a:r>
              <a:rPr lang="ru-RU" sz="2000" b="1" spc="5" dirty="0">
                <a:ea typeface="Calibri"/>
              </a:rPr>
              <a:t> </a:t>
            </a:r>
            <a:r>
              <a:rPr lang="ru-RU" sz="2000" dirty="0">
                <a:ea typeface="Calibri"/>
              </a:rPr>
              <a:t>Закрепить</a:t>
            </a:r>
            <a:r>
              <a:rPr lang="ru-RU" sz="2000" spc="5" dirty="0">
                <a:ea typeface="Calibri"/>
              </a:rPr>
              <a:t> </a:t>
            </a:r>
            <a:r>
              <a:rPr lang="ru-RU" sz="2000" dirty="0">
                <a:ea typeface="Calibri"/>
              </a:rPr>
              <a:t>умение</a:t>
            </a:r>
            <a:r>
              <a:rPr lang="ru-RU" sz="2000" spc="5" dirty="0">
                <a:ea typeface="Calibri"/>
              </a:rPr>
              <a:t> </a:t>
            </a:r>
            <a:r>
              <a:rPr lang="ru-RU" sz="2000" dirty="0">
                <a:ea typeface="Calibri"/>
              </a:rPr>
              <a:t>ассоциировать</a:t>
            </a:r>
            <a:r>
              <a:rPr lang="ru-RU" sz="2000" spc="5" dirty="0">
                <a:ea typeface="Calibri"/>
              </a:rPr>
              <a:t> </a:t>
            </a:r>
            <a:r>
              <a:rPr lang="ru-RU" sz="2000" dirty="0">
                <a:ea typeface="Calibri"/>
              </a:rPr>
              <a:t>музыкальное</a:t>
            </a:r>
            <a:r>
              <a:rPr lang="ru-RU" sz="2000" spc="5" dirty="0">
                <a:ea typeface="Calibri"/>
              </a:rPr>
              <a:t> </a:t>
            </a:r>
            <a:r>
              <a:rPr lang="ru-RU" sz="2000" dirty="0">
                <a:ea typeface="Calibri"/>
              </a:rPr>
              <a:t>произведение</a:t>
            </a:r>
            <a:r>
              <a:rPr lang="ru-RU" sz="2000" spc="5" dirty="0">
                <a:ea typeface="Calibri"/>
              </a:rPr>
              <a:t> </a:t>
            </a:r>
            <a:r>
              <a:rPr lang="ru-RU" sz="2000" dirty="0">
                <a:ea typeface="Calibri"/>
              </a:rPr>
              <a:t>с</a:t>
            </a:r>
            <a:r>
              <a:rPr lang="ru-RU" sz="2000" spc="5" dirty="0">
                <a:ea typeface="Calibri"/>
              </a:rPr>
              <a:t> </a:t>
            </a:r>
            <a:r>
              <a:rPr lang="ru-RU" sz="2000" dirty="0">
                <a:ea typeface="Calibri"/>
              </a:rPr>
              <a:t>образами</a:t>
            </a:r>
            <a:r>
              <a:rPr lang="ru-RU" sz="2000" spc="5" dirty="0">
                <a:ea typeface="Calibri"/>
              </a:rPr>
              <a:t> </a:t>
            </a:r>
            <a:r>
              <a:rPr lang="ru-RU" sz="2000" dirty="0">
                <a:ea typeface="Calibri"/>
              </a:rPr>
              <a:t>животных;</a:t>
            </a:r>
            <a:r>
              <a:rPr lang="ru-RU" sz="2000" spc="5" dirty="0">
                <a:ea typeface="Calibri"/>
              </a:rPr>
              <a:t> </a:t>
            </a:r>
            <a:r>
              <a:rPr lang="ru-RU" sz="2000" dirty="0">
                <a:ea typeface="Calibri"/>
              </a:rPr>
              <a:t>развивать</a:t>
            </a:r>
            <a:r>
              <a:rPr lang="ru-RU" sz="2000" spc="5" dirty="0">
                <a:ea typeface="Calibri"/>
              </a:rPr>
              <a:t> </a:t>
            </a:r>
            <a:r>
              <a:rPr lang="ru-RU" sz="2000" dirty="0">
                <a:ea typeface="Calibri"/>
              </a:rPr>
              <a:t>представление</a:t>
            </a:r>
            <a:r>
              <a:rPr lang="ru-RU" sz="2000" spc="-55" dirty="0">
                <a:ea typeface="Calibri"/>
              </a:rPr>
              <a:t> </a:t>
            </a:r>
            <a:r>
              <a:rPr lang="ru-RU" sz="2000" dirty="0">
                <a:ea typeface="Calibri"/>
              </a:rPr>
              <a:t>о</a:t>
            </a:r>
            <a:r>
              <a:rPr lang="ru-RU" sz="2000" spc="-15" dirty="0">
                <a:ea typeface="Calibri"/>
              </a:rPr>
              <a:t> </a:t>
            </a:r>
            <a:r>
              <a:rPr lang="ru-RU" sz="2000" dirty="0">
                <a:ea typeface="Calibri"/>
              </a:rPr>
              <a:t>регистрах</a:t>
            </a:r>
            <a:r>
              <a:rPr lang="ru-RU" sz="2000" spc="-30" dirty="0">
                <a:ea typeface="Calibri"/>
              </a:rPr>
              <a:t> </a:t>
            </a:r>
            <a:r>
              <a:rPr lang="ru-RU" sz="2000" dirty="0">
                <a:ea typeface="Calibri"/>
              </a:rPr>
              <a:t>(высокий,</a:t>
            </a:r>
            <a:r>
              <a:rPr lang="ru-RU" sz="2000" spc="-20" dirty="0">
                <a:ea typeface="Calibri"/>
              </a:rPr>
              <a:t> </a:t>
            </a:r>
            <a:r>
              <a:rPr lang="ru-RU" sz="2000" dirty="0">
                <a:ea typeface="Calibri"/>
              </a:rPr>
              <a:t>средний,</a:t>
            </a:r>
            <a:r>
              <a:rPr lang="ru-RU" sz="2000" spc="-20" dirty="0">
                <a:ea typeface="Calibri"/>
              </a:rPr>
              <a:t> </a:t>
            </a:r>
            <a:r>
              <a:rPr lang="ru-RU" sz="2000" dirty="0">
                <a:ea typeface="Calibri"/>
              </a:rPr>
              <a:t>низкий).</a:t>
            </a:r>
          </a:p>
          <a:p>
            <a:pPr marL="66040" marR="95885" indent="267970" algn="just">
              <a:lnSpc>
                <a:spcPct val="97000"/>
              </a:lnSpc>
              <a:spcAft>
                <a:spcPts val="0"/>
              </a:spcAft>
            </a:pPr>
            <a:r>
              <a:rPr lang="ru-RU" sz="2000" b="1" dirty="0">
                <a:ea typeface="Calibri"/>
              </a:rPr>
              <a:t>Игровой материал</a:t>
            </a:r>
            <a:r>
              <a:rPr lang="ru-RU" sz="2000" dirty="0">
                <a:ea typeface="Calibri"/>
              </a:rPr>
              <a:t>: демонстрационный: иллюстрации сказки три медведя, на каждого ребёнка комплект</a:t>
            </a:r>
            <a:r>
              <a:rPr lang="ru-RU" sz="2000" spc="5" dirty="0">
                <a:ea typeface="Calibri"/>
              </a:rPr>
              <a:t> </a:t>
            </a:r>
            <a:r>
              <a:rPr lang="ru-RU" sz="2000" dirty="0">
                <a:ea typeface="Calibri"/>
              </a:rPr>
              <a:t>из</a:t>
            </a:r>
            <a:r>
              <a:rPr lang="ru-RU" sz="2000" spc="-50" dirty="0">
                <a:ea typeface="Calibri"/>
              </a:rPr>
              <a:t> </a:t>
            </a:r>
            <a:r>
              <a:rPr lang="ru-RU" sz="2000" dirty="0">
                <a:ea typeface="Calibri"/>
              </a:rPr>
              <a:t>трех</a:t>
            </a:r>
            <a:r>
              <a:rPr lang="ru-RU" sz="2000" spc="-5" dirty="0">
                <a:ea typeface="Calibri"/>
              </a:rPr>
              <a:t> </a:t>
            </a:r>
            <a:r>
              <a:rPr lang="ru-RU" sz="2000" dirty="0">
                <a:ea typeface="Calibri"/>
              </a:rPr>
              <a:t>карточек:</a:t>
            </a:r>
            <a:r>
              <a:rPr lang="ru-RU" sz="2000" spc="-40" dirty="0">
                <a:ea typeface="Calibri"/>
              </a:rPr>
              <a:t> </a:t>
            </a:r>
            <a:r>
              <a:rPr lang="ru-RU" sz="2000" dirty="0">
                <a:ea typeface="Calibri"/>
              </a:rPr>
              <a:t>папа-Михайло</a:t>
            </a:r>
            <a:r>
              <a:rPr lang="ru-RU" sz="2000" spc="-40" dirty="0">
                <a:ea typeface="Calibri"/>
              </a:rPr>
              <a:t> </a:t>
            </a:r>
            <a:r>
              <a:rPr lang="ru-RU" sz="2000" dirty="0">
                <a:ea typeface="Calibri"/>
              </a:rPr>
              <a:t>Иванович,</a:t>
            </a:r>
            <a:r>
              <a:rPr lang="ru-RU" sz="2000" spc="-40" dirty="0">
                <a:ea typeface="Calibri"/>
              </a:rPr>
              <a:t> </a:t>
            </a:r>
            <a:r>
              <a:rPr lang="ru-RU" sz="2000" dirty="0">
                <a:ea typeface="Calibri"/>
              </a:rPr>
              <a:t>мама-Настасья</a:t>
            </a:r>
            <a:r>
              <a:rPr lang="ru-RU" sz="2000" spc="-25" dirty="0">
                <a:ea typeface="Calibri"/>
              </a:rPr>
              <a:t> </a:t>
            </a:r>
            <a:r>
              <a:rPr lang="ru-RU" sz="2000" dirty="0">
                <a:ea typeface="Calibri"/>
              </a:rPr>
              <a:t>Петровна</a:t>
            </a:r>
            <a:r>
              <a:rPr lang="ru-RU" sz="2000" spc="-30" dirty="0">
                <a:ea typeface="Calibri"/>
              </a:rPr>
              <a:t> </a:t>
            </a:r>
            <a:r>
              <a:rPr lang="ru-RU" sz="2000" dirty="0">
                <a:ea typeface="Calibri"/>
              </a:rPr>
              <a:t>и</a:t>
            </a:r>
            <a:r>
              <a:rPr lang="ru-RU" sz="2000" spc="-5" dirty="0">
                <a:ea typeface="Calibri"/>
              </a:rPr>
              <a:t> </a:t>
            </a:r>
            <a:r>
              <a:rPr lang="ru-RU" sz="2000" dirty="0">
                <a:ea typeface="Calibri"/>
              </a:rPr>
              <a:t>Мишутка.</a:t>
            </a:r>
          </a:p>
          <a:p>
            <a:pPr marL="334010" algn="just">
              <a:lnSpc>
                <a:spcPts val="1320"/>
              </a:lnSpc>
              <a:spcBef>
                <a:spcPts val="15"/>
              </a:spcBef>
              <a:spcAft>
                <a:spcPts val="0"/>
              </a:spcAft>
            </a:pPr>
            <a:r>
              <a:rPr lang="ru-RU" sz="2000" b="1" spc="-5" dirty="0">
                <a:ea typeface="Calibri"/>
              </a:rPr>
              <a:t>Методика</a:t>
            </a:r>
            <a:r>
              <a:rPr lang="ru-RU" sz="2000" b="1" spc="-45" dirty="0">
                <a:ea typeface="Calibri"/>
              </a:rPr>
              <a:t> </a:t>
            </a:r>
            <a:r>
              <a:rPr lang="ru-RU" sz="2000" b="1" dirty="0">
                <a:ea typeface="Calibri"/>
              </a:rPr>
              <a:t>проведения</a:t>
            </a:r>
          </a:p>
          <a:p>
            <a:pPr marL="66040" marR="86995" indent="267970" algn="just">
              <a:lnSpc>
                <a:spcPct val="97000"/>
              </a:lnSpc>
              <a:spcAft>
                <a:spcPts val="0"/>
              </a:spcAft>
            </a:pPr>
            <a:r>
              <a:rPr lang="ru-RU" sz="2000" i="1" dirty="0">
                <a:ea typeface="Calibri"/>
              </a:rPr>
              <a:t>НА</a:t>
            </a:r>
            <a:r>
              <a:rPr lang="ru-RU" sz="2000" i="1" spc="5" dirty="0">
                <a:ea typeface="Calibri"/>
              </a:rPr>
              <a:t> </a:t>
            </a:r>
            <a:r>
              <a:rPr lang="ru-RU" sz="2000" i="1" dirty="0">
                <a:ea typeface="Calibri"/>
              </a:rPr>
              <a:t>ПЕРВОМ</a:t>
            </a:r>
            <a:r>
              <a:rPr lang="ru-RU" sz="2000" i="1" spc="5" dirty="0">
                <a:ea typeface="Calibri"/>
              </a:rPr>
              <a:t> </a:t>
            </a:r>
            <a:r>
              <a:rPr lang="ru-RU" sz="2000" i="1" dirty="0">
                <a:ea typeface="Calibri"/>
              </a:rPr>
              <a:t>ЭТАПЕ.</a:t>
            </a:r>
            <a:r>
              <a:rPr lang="ru-RU" sz="2000" i="1" spc="5" dirty="0">
                <a:ea typeface="Calibri"/>
              </a:rPr>
              <a:t> </a:t>
            </a:r>
            <a:r>
              <a:rPr lang="ru-RU" sz="2000" dirty="0">
                <a:ea typeface="Calibri"/>
              </a:rPr>
              <a:t>Был</a:t>
            </a:r>
            <a:r>
              <a:rPr lang="ru-RU" sz="2000" spc="5" dirty="0">
                <a:ea typeface="Calibri"/>
              </a:rPr>
              <a:t> </a:t>
            </a:r>
            <a:r>
              <a:rPr lang="ru-RU" sz="2000" dirty="0">
                <a:ea typeface="Calibri"/>
              </a:rPr>
              <a:t>большим</a:t>
            </a:r>
            <a:r>
              <a:rPr lang="ru-RU" sz="2000" spc="5" dirty="0">
                <a:ea typeface="Calibri"/>
              </a:rPr>
              <a:t> </a:t>
            </a:r>
            <a:r>
              <a:rPr lang="ru-RU" sz="2000" dirty="0">
                <a:ea typeface="Calibri"/>
              </a:rPr>
              <a:t>и</a:t>
            </a:r>
            <a:r>
              <a:rPr lang="ru-RU" sz="2000" spc="5" dirty="0">
                <a:ea typeface="Calibri"/>
              </a:rPr>
              <a:t> </a:t>
            </a:r>
            <a:r>
              <a:rPr lang="ru-RU" sz="2000" dirty="0">
                <a:ea typeface="Calibri"/>
              </a:rPr>
              <a:t>серьезным медведем</a:t>
            </a:r>
            <a:r>
              <a:rPr lang="ru-RU" sz="2000" spc="5" dirty="0">
                <a:ea typeface="Calibri"/>
              </a:rPr>
              <a:t> </a:t>
            </a:r>
            <a:r>
              <a:rPr lang="ru-RU" sz="2000" dirty="0">
                <a:ea typeface="Calibri"/>
              </a:rPr>
              <a:t>папа</a:t>
            </a:r>
            <a:r>
              <a:rPr lang="ru-RU" sz="2000" spc="5" dirty="0">
                <a:ea typeface="Calibri"/>
              </a:rPr>
              <a:t> </a:t>
            </a:r>
            <a:r>
              <a:rPr lang="ru-RU" sz="2000" dirty="0">
                <a:ea typeface="Calibri"/>
              </a:rPr>
              <a:t>-</a:t>
            </a:r>
            <a:r>
              <a:rPr lang="ru-RU" sz="2000" spc="5" dirty="0">
                <a:ea typeface="Calibri"/>
              </a:rPr>
              <a:t> </a:t>
            </a:r>
            <a:r>
              <a:rPr lang="ru-RU" sz="2000" dirty="0">
                <a:ea typeface="Calibri"/>
              </a:rPr>
              <a:t>Михайло</a:t>
            </a:r>
            <a:r>
              <a:rPr lang="ru-RU" sz="2000" spc="5" dirty="0">
                <a:ea typeface="Calibri"/>
              </a:rPr>
              <a:t> </a:t>
            </a:r>
            <a:r>
              <a:rPr lang="ru-RU" sz="2000" dirty="0">
                <a:ea typeface="Calibri"/>
              </a:rPr>
              <a:t>Иванович.</a:t>
            </a:r>
            <a:r>
              <a:rPr lang="ru-RU" sz="2000" spc="5" dirty="0">
                <a:ea typeface="Calibri"/>
              </a:rPr>
              <a:t> </a:t>
            </a:r>
            <a:r>
              <a:rPr lang="ru-RU" sz="2000" dirty="0">
                <a:ea typeface="Calibri"/>
              </a:rPr>
              <a:t>Очень</a:t>
            </a:r>
            <a:r>
              <a:rPr lang="ru-RU" sz="2000" spc="5" dirty="0">
                <a:ea typeface="Calibri"/>
              </a:rPr>
              <a:t> </a:t>
            </a:r>
            <a:r>
              <a:rPr lang="ru-RU" sz="2000" dirty="0">
                <a:ea typeface="Calibri"/>
              </a:rPr>
              <a:t>любили</a:t>
            </a:r>
            <a:r>
              <a:rPr lang="ru-RU" sz="2000" spc="5" dirty="0">
                <a:ea typeface="Calibri"/>
              </a:rPr>
              <a:t> </a:t>
            </a:r>
            <a:r>
              <a:rPr lang="ru-RU" sz="2000" dirty="0">
                <a:ea typeface="Calibri"/>
              </a:rPr>
              <a:t>лесные соседи маму, Настасью Петровну. Ну, а Мишутка придумывал шутки. Песенки и прибаутки. Так они</a:t>
            </a:r>
            <a:r>
              <a:rPr lang="ru-RU" sz="2000" spc="5" dirty="0">
                <a:ea typeface="Calibri"/>
              </a:rPr>
              <a:t> </a:t>
            </a:r>
            <a:r>
              <a:rPr lang="ru-RU" sz="2000" dirty="0">
                <a:ea typeface="Calibri"/>
              </a:rPr>
              <a:t>жили</a:t>
            </a:r>
            <a:r>
              <a:rPr lang="ru-RU" sz="2000" spc="-10" dirty="0">
                <a:ea typeface="Calibri"/>
              </a:rPr>
              <a:t> </a:t>
            </a:r>
            <a:r>
              <a:rPr lang="ru-RU" sz="2000" dirty="0">
                <a:ea typeface="Calibri"/>
              </a:rPr>
              <a:t>и</a:t>
            </a:r>
            <a:r>
              <a:rPr lang="ru-RU" sz="2000" spc="-10" dirty="0">
                <a:ea typeface="Calibri"/>
              </a:rPr>
              <a:t> </a:t>
            </a:r>
            <a:r>
              <a:rPr lang="ru-RU" sz="2000" dirty="0">
                <a:ea typeface="Calibri"/>
              </a:rPr>
              <a:t>жили</a:t>
            </a:r>
            <a:r>
              <a:rPr lang="ru-RU" sz="2000" spc="-5" dirty="0">
                <a:ea typeface="Calibri"/>
              </a:rPr>
              <a:t> </a:t>
            </a:r>
            <a:r>
              <a:rPr lang="ru-RU" sz="2000" dirty="0">
                <a:ea typeface="Calibri"/>
              </a:rPr>
              <a:t>.</a:t>
            </a:r>
            <a:r>
              <a:rPr lang="ru-RU" sz="2000" spc="-5" dirty="0">
                <a:ea typeface="Calibri"/>
              </a:rPr>
              <a:t> </a:t>
            </a:r>
            <a:r>
              <a:rPr lang="ru-RU" sz="2000" dirty="0">
                <a:ea typeface="Calibri"/>
              </a:rPr>
              <a:t>И</a:t>
            </a:r>
            <a:r>
              <a:rPr lang="ru-RU" sz="2000" spc="5" dirty="0">
                <a:ea typeface="Calibri"/>
              </a:rPr>
              <a:t> </a:t>
            </a:r>
            <a:r>
              <a:rPr lang="ru-RU" sz="2000" dirty="0">
                <a:ea typeface="Calibri"/>
              </a:rPr>
              <a:t>ни</a:t>
            </a:r>
            <a:r>
              <a:rPr lang="ru-RU" sz="2000" spc="-15" dirty="0">
                <a:ea typeface="Calibri"/>
              </a:rPr>
              <a:t> </a:t>
            </a:r>
            <a:r>
              <a:rPr lang="ru-RU" sz="2000" dirty="0">
                <a:ea typeface="Calibri"/>
              </a:rPr>
              <a:t>о</a:t>
            </a:r>
            <a:r>
              <a:rPr lang="ru-RU" sz="2000" spc="-15" dirty="0">
                <a:ea typeface="Calibri"/>
              </a:rPr>
              <a:t> </a:t>
            </a:r>
            <a:r>
              <a:rPr lang="ru-RU" sz="2000" dirty="0">
                <a:ea typeface="Calibri"/>
              </a:rPr>
              <a:t>чем</a:t>
            </a:r>
            <a:r>
              <a:rPr lang="ru-RU" sz="2000" spc="-10" dirty="0">
                <a:ea typeface="Calibri"/>
              </a:rPr>
              <a:t> </a:t>
            </a:r>
            <a:r>
              <a:rPr lang="ru-RU" sz="2000" dirty="0">
                <a:ea typeface="Calibri"/>
              </a:rPr>
              <a:t>не</a:t>
            </a:r>
            <a:r>
              <a:rPr lang="ru-RU" sz="2000" spc="-30" dirty="0">
                <a:ea typeface="Calibri"/>
              </a:rPr>
              <a:t> </a:t>
            </a:r>
            <a:r>
              <a:rPr lang="ru-RU" sz="2000" dirty="0">
                <a:ea typeface="Calibri"/>
              </a:rPr>
              <a:t>тужили. Теперь</a:t>
            </a:r>
            <a:r>
              <a:rPr lang="ru-RU" sz="2000" spc="-20" dirty="0">
                <a:ea typeface="Calibri"/>
              </a:rPr>
              <a:t> </a:t>
            </a:r>
            <a:r>
              <a:rPr lang="ru-RU" sz="2000" dirty="0">
                <a:ea typeface="Calibri"/>
              </a:rPr>
              <a:t>послушайте</a:t>
            </a:r>
            <a:r>
              <a:rPr lang="ru-RU" sz="2000" spc="-35" dirty="0">
                <a:ea typeface="Calibri"/>
              </a:rPr>
              <a:t> </a:t>
            </a:r>
            <a:r>
              <a:rPr lang="ru-RU" sz="2000" dirty="0">
                <a:ea typeface="Calibri"/>
              </a:rPr>
              <a:t>музыкальную</a:t>
            </a:r>
            <a:r>
              <a:rPr lang="ru-RU" sz="2000" spc="-5" dirty="0">
                <a:ea typeface="Calibri"/>
              </a:rPr>
              <a:t> </a:t>
            </a:r>
            <a:r>
              <a:rPr lang="ru-RU" sz="2000" dirty="0">
                <a:ea typeface="Calibri"/>
              </a:rPr>
              <a:t>сказку.</a:t>
            </a:r>
          </a:p>
          <a:p>
            <a:pPr marL="334010" algn="just">
              <a:lnSpc>
                <a:spcPts val="1335"/>
              </a:lnSpc>
              <a:spcBef>
                <a:spcPts val="10"/>
              </a:spcBef>
              <a:spcAft>
                <a:spcPts val="0"/>
              </a:spcAft>
            </a:pPr>
            <a:r>
              <a:rPr lang="ru-RU" sz="2000" dirty="0">
                <a:ea typeface="Calibri"/>
              </a:rPr>
              <a:t>Педагог</a:t>
            </a:r>
            <a:r>
              <a:rPr lang="ru-RU" sz="2000" spc="55" dirty="0">
                <a:ea typeface="Calibri"/>
              </a:rPr>
              <a:t> </a:t>
            </a:r>
            <a:r>
              <a:rPr lang="ru-RU" sz="2000" dirty="0">
                <a:ea typeface="Calibri"/>
              </a:rPr>
              <a:t>исполняет</a:t>
            </a:r>
            <a:r>
              <a:rPr lang="ru-RU" sz="2000" spc="85" dirty="0">
                <a:ea typeface="Calibri"/>
              </a:rPr>
              <a:t> </a:t>
            </a:r>
            <a:r>
              <a:rPr lang="ru-RU" sz="2000" dirty="0">
                <a:ea typeface="Calibri"/>
              </a:rPr>
              <a:t>пьесу</a:t>
            </a:r>
            <a:r>
              <a:rPr lang="ru-RU" sz="2000" spc="65" dirty="0">
                <a:ea typeface="Calibri"/>
              </a:rPr>
              <a:t> </a:t>
            </a:r>
            <a:r>
              <a:rPr lang="ru-RU" sz="2000" dirty="0" err="1">
                <a:ea typeface="Calibri"/>
              </a:rPr>
              <a:t>И.Арсеева</a:t>
            </a:r>
            <a:r>
              <a:rPr lang="ru-RU" sz="2000" spc="55" dirty="0">
                <a:ea typeface="Calibri"/>
              </a:rPr>
              <a:t> </a:t>
            </a:r>
            <a:r>
              <a:rPr lang="ru-RU" sz="2000" dirty="0">
                <a:ea typeface="Calibri"/>
              </a:rPr>
              <a:t>«Три</a:t>
            </a:r>
            <a:r>
              <a:rPr lang="ru-RU" sz="2000" spc="60" dirty="0">
                <a:ea typeface="Calibri"/>
              </a:rPr>
              <a:t> </a:t>
            </a:r>
            <a:r>
              <a:rPr lang="ru-RU" sz="2000" dirty="0">
                <a:ea typeface="Calibri"/>
              </a:rPr>
              <a:t>медведя».</a:t>
            </a:r>
            <a:r>
              <a:rPr lang="ru-RU" sz="2000" spc="65" dirty="0">
                <a:ea typeface="Calibri"/>
              </a:rPr>
              <a:t> </a:t>
            </a:r>
            <a:r>
              <a:rPr lang="ru-RU" sz="2000" dirty="0">
                <a:ea typeface="Calibri"/>
              </a:rPr>
              <a:t>Дети,</a:t>
            </a:r>
            <a:r>
              <a:rPr lang="ru-RU" sz="2000" spc="65" dirty="0">
                <a:ea typeface="Calibri"/>
              </a:rPr>
              <a:t> </a:t>
            </a:r>
            <a:r>
              <a:rPr lang="ru-RU" sz="2000" dirty="0">
                <a:ea typeface="Calibri"/>
              </a:rPr>
              <a:t>прослушав,</a:t>
            </a:r>
            <a:r>
              <a:rPr lang="ru-RU" sz="2000" spc="45" dirty="0">
                <a:ea typeface="Calibri"/>
              </a:rPr>
              <a:t> </a:t>
            </a:r>
            <a:r>
              <a:rPr lang="ru-RU" sz="2000" dirty="0">
                <a:ea typeface="Calibri"/>
              </a:rPr>
              <a:t>отгадывают</a:t>
            </a:r>
            <a:r>
              <a:rPr lang="ru-RU" sz="2000" spc="85" dirty="0">
                <a:ea typeface="Calibri"/>
              </a:rPr>
              <a:t> </a:t>
            </a:r>
            <a:r>
              <a:rPr lang="ru-RU" sz="2000" dirty="0">
                <a:ea typeface="Calibri"/>
              </a:rPr>
              <a:t>музыкальные</a:t>
            </a:r>
            <a:r>
              <a:rPr lang="ru-RU" sz="2000" spc="65" dirty="0">
                <a:ea typeface="Calibri"/>
              </a:rPr>
              <a:t> </a:t>
            </a:r>
            <a:r>
              <a:rPr lang="ru-RU" sz="2000" dirty="0">
                <a:ea typeface="Calibri"/>
              </a:rPr>
              <a:t>загадки.</a:t>
            </a:r>
          </a:p>
          <a:p>
            <a:pPr marL="66040" algn="just">
              <a:lnSpc>
                <a:spcPts val="1320"/>
              </a:lnSpc>
              <a:spcAft>
                <a:spcPts val="0"/>
              </a:spcAft>
            </a:pPr>
            <a:r>
              <a:rPr lang="ru-RU" sz="2000" dirty="0">
                <a:ea typeface="Calibri"/>
              </a:rPr>
              <a:t>Каждая пьеса</a:t>
            </a:r>
            <a:r>
              <a:rPr lang="ru-RU" sz="2000" spc="-35" dirty="0">
                <a:ea typeface="Calibri"/>
              </a:rPr>
              <a:t> </a:t>
            </a:r>
            <a:r>
              <a:rPr lang="ru-RU" sz="2000" dirty="0">
                <a:ea typeface="Calibri"/>
              </a:rPr>
              <a:t>звучит в</a:t>
            </a:r>
            <a:r>
              <a:rPr lang="ru-RU" sz="2000" spc="-10" dirty="0">
                <a:ea typeface="Calibri"/>
              </a:rPr>
              <a:t> </a:t>
            </a:r>
            <a:r>
              <a:rPr lang="ru-RU" sz="2000" dirty="0">
                <a:ea typeface="Calibri"/>
              </a:rPr>
              <a:t>определенном</a:t>
            </a:r>
            <a:r>
              <a:rPr lang="ru-RU" sz="2000" spc="-35" dirty="0">
                <a:ea typeface="Calibri"/>
              </a:rPr>
              <a:t> </a:t>
            </a:r>
            <a:r>
              <a:rPr lang="ru-RU" sz="2000" dirty="0">
                <a:ea typeface="Calibri"/>
              </a:rPr>
              <a:t>регистре:</a:t>
            </a:r>
            <a:r>
              <a:rPr lang="ru-RU" sz="2000" spc="-40" dirty="0">
                <a:ea typeface="Calibri"/>
              </a:rPr>
              <a:t> </a:t>
            </a:r>
            <a:r>
              <a:rPr lang="ru-RU" sz="2000" dirty="0">
                <a:ea typeface="Calibri"/>
              </a:rPr>
              <a:t>папа</a:t>
            </a:r>
            <a:r>
              <a:rPr lang="ru-RU" sz="2000" spc="-10" dirty="0">
                <a:ea typeface="Calibri"/>
              </a:rPr>
              <a:t> </a:t>
            </a:r>
            <a:r>
              <a:rPr lang="ru-RU" sz="2000" dirty="0">
                <a:ea typeface="Calibri"/>
              </a:rPr>
              <a:t>-</a:t>
            </a:r>
            <a:r>
              <a:rPr lang="ru-RU" sz="2000" spc="-15" dirty="0">
                <a:ea typeface="Calibri"/>
              </a:rPr>
              <a:t> </a:t>
            </a:r>
            <a:r>
              <a:rPr lang="ru-RU" sz="2000" dirty="0">
                <a:ea typeface="Calibri"/>
              </a:rPr>
              <a:t>в</a:t>
            </a:r>
            <a:r>
              <a:rPr lang="ru-RU" sz="2000" spc="-10" dirty="0">
                <a:ea typeface="Calibri"/>
              </a:rPr>
              <a:t> </a:t>
            </a:r>
            <a:r>
              <a:rPr lang="ru-RU" sz="2000" dirty="0">
                <a:ea typeface="Calibri"/>
              </a:rPr>
              <a:t>низком,</a:t>
            </a:r>
            <a:r>
              <a:rPr lang="ru-RU" sz="2000" spc="-25" dirty="0">
                <a:ea typeface="Calibri"/>
              </a:rPr>
              <a:t> </a:t>
            </a:r>
            <a:r>
              <a:rPr lang="ru-RU" sz="2000" dirty="0">
                <a:ea typeface="Calibri"/>
              </a:rPr>
              <a:t>мама</a:t>
            </a:r>
            <a:r>
              <a:rPr lang="ru-RU" sz="2000" spc="-5" dirty="0">
                <a:ea typeface="Calibri"/>
              </a:rPr>
              <a:t> </a:t>
            </a:r>
            <a:r>
              <a:rPr lang="ru-RU" sz="2000" dirty="0">
                <a:ea typeface="Calibri"/>
              </a:rPr>
              <a:t>-</a:t>
            </a:r>
            <a:r>
              <a:rPr lang="ru-RU" sz="2000" spc="10" dirty="0">
                <a:ea typeface="Calibri"/>
              </a:rPr>
              <a:t> </a:t>
            </a:r>
            <a:r>
              <a:rPr lang="ru-RU" sz="2000" dirty="0">
                <a:ea typeface="Calibri"/>
              </a:rPr>
              <a:t>в</a:t>
            </a:r>
            <a:r>
              <a:rPr lang="ru-RU" sz="2000" spc="15" dirty="0">
                <a:ea typeface="Calibri"/>
              </a:rPr>
              <a:t> </a:t>
            </a:r>
            <a:r>
              <a:rPr lang="ru-RU" sz="2000" dirty="0">
                <a:ea typeface="Calibri"/>
              </a:rPr>
              <a:t>среднем,</a:t>
            </a:r>
            <a:r>
              <a:rPr lang="ru-RU" sz="2000" spc="-20" dirty="0">
                <a:ea typeface="Calibri"/>
              </a:rPr>
              <a:t> </a:t>
            </a:r>
            <a:r>
              <a:rPr lang="ru-RU" sz="2000" dirty="0">
                <a:ea typeface="Calibri"/>
              </a:rPr>
              <a:t>Мишутка</a:t>
            </a:r>
            <a:r>
              <a:rPr lang="ru-RU" sz="2000" spc="-30" dirty="0">
                <a:ea typeface="Calibri"/>
              </a:rPr>
              <a:t> </a:t>
            </a:r>
            <a:r>
              <a:rPr lang="ru-RU" sz="2000" dirty="0">
                <a:ea typeface="Calibri"/>
              </a:rPr>
              <a:t>-</a:t>
            </a:r>
            <a:r>
              <a:rPr lang="ru-RU" sz="2000" spc="-15" dirty="0">
                <a:ea typeface="Calibri"/>
              </a:rPr>
              <a:t> </a:t>
            </a:r>
            <a:r>
              <a:rPr lang="ru-RU" sz="2000" dirty="0">
                <a:ea typeface="Calibri"/>
              </a:rPr>
              <a:t>в</a:t>
            </a:r>
            <a:r>
              <a:rPr lang="ru-RU" sz="2000" spc="-10" dirty="0">
                <a:ea typeface="Calibri"/>
              </a:rPr>
              <a:t> </a:t>
            </a:r>
            <a:r>
              <a:rPr lang="ru-RU" sz="2000" dirty="0">
                <a:ea typeface="Calibri"/>
              </a:rPr>
              <a:t>высоком.</a:t>
            </a:r>
          </a:p>
          <a:p>
            <a:pPr marL="66040" marR="136525" indent="267970" algn="just">
              <a:lnSpc>
                <a:spcPct val="97000"/>
              </a:lnSpc>
              <a:spcBef>
                <a:spcPts val="10"/>
              </a:spcBef>
              <a:spcAft>
                <a:spcPts val="0"/>
              </a:spcAft>
            </a:pPr>
            <a:r>
              <a:rPr lang="ru-RU" sz="2000" i="1" dirty="0">
                <a:ea typeface="Calibri"/>
              </a:rPr>
              <a:t>НА</a:t>
            </a:r>
            <a:r>
              <a:rPr lang="ru-RU" sz="2000" i="1" spc="5" dirty="0">
                <a:ea typeface="Calibri"/>
              </a:rPr>
              <a:t> </a:t>
            </a:r>
            <a:r>
              <a:rPr lang="ru-RU" sz="2000" i="1" dirty="0">
                <a:ea typeface="Calibri"/>
              </a:rPr>
              <a:t>ВТОРОМ</a:t>
            </a:r>
            <a:r>
              <a:rPr lang="ru-RU" sz="2000" i="1" spc="5" dirty="0">
                <a:ea typeface="Calibri"/>
              </a:rPr>
              <a:t> </a:t>
            </a:r>
            <a:r>
              <a:rPr lang="ru-RU" sz="2000" i="1" dirty="0">
                <a:ea typeface="Calibri"/>
              </a:rPr>
              <a:t>ЭТАПЕ.</a:t>
            </a:r>
            <a:r>
              <a:rPr lang="ru-RU" sz="2000" i="1" spc="5" dirty="0">
                <a:ea typeface="Calibri"/>
              </a:rPr>
              <a:t> </a:t>
            </a:r>
            <a:r>
              <a:rPr lang="ru-RU" sz="2000" dirty="0">
                <a:ea typeface="Calibri"/>
              </a:rPr>
              <a:t>После</a:t>
            </a:r>
            <a:r>
              <a:rPr lang="ru-RU" sz="2000" spc="5" dirty="0">
                <a:ea typeface="Calibri"/>
              </a:rPr>
              <a:t> </a:t>
            </a:r>
            <a:r>
              <a:rPr lang="ru-RU" sz="2000" dirty="0">
                <a:ea typeface="Calibri"/>
              </a:rPr>
              <a:t>прослушивания</a:t>
            </a:r>
            <a:r>
              <a:rPr lang="ru-RU" sz="2000" spc="5" dirty="0">
                <a:ea typeface="Calibri"/>
              </a:rPr>
              <a:t> </a:t>
            </a:r>
            <a:r>
              <a:rPr lang="ru-RU" sz="2000" dirty="0">
                <a:ea typeface="Calibri"/>
              </a:rPr>
              <a:t>какого-либо</a:t>
            </a:r>
            <a:r>
              <a:rPr lang="ru-RU" sz="2000" spc="5" dirty="0">
                <a:ea typeface="Calibri"/>
              </a:rPr>
              <a:t> </a:t>
            </a:r>
            <a:r>
              <a:rPr lang="ru-RU" sz="2000" dirty="0">
                <a:ea typeface="Calibri"/>
              </a:rPr>
              <a:t>отрывка,</a:t>
            </a:r>
            <a:r>
              <a:rPr lang="ru-RU" sz="2000" spc="5" dirty="0">
                <a:ea typeface="Calibri"/>
              </a:rPr>
              <a:t> </a:t>
            </a:r>
            <a:r>
              <a:rPr lang="ru-RU" sz="2000" dirty="0">
                <a:ea typeface="Calibri"/>
              </a:rPr>
              <a:t>характеризующего</a:t>
            </a:r>
            <a:r>
              <a:rPr lang="ru-RU" sz="2000" spc="5" dirty="0">
                <a:ea typeface="Calibri"/>
              </a:rPr>
              <a:t> </a:t>
            </a:r>
            <a:r>
              <a:rPr lang="ru-RU" sz="2000" dirty="0">
                <a:ea typeface="Calibri"/>
              </a:rPr>
              <a:t>образ,</a:t>
            </a:r>
            <a:r>
              <a:rPr lang="ru-RU" sz="2000" spc="5" dirty="0">
                <a:ea typeface="Calibri"/>
              </a:rPr>
              <a:t> </a:t>
            </a:r>
            <a:r>
              <a:rPr lang="ru-RU" sz="2000" dirty="0">
                <a:ea typeface="Calibri"/>
              </a:rPr>
              <a:t>дети</a:t>
            </a:r>
            <a:r>
              <a:rPr lang="ru-RU" sz="2000" spc="5" dirty="0">
                <a:ea typeface="Calibri"/>
              </a:rPr>
              <a:t> </a:t>
            </a:r>
            <a:r>
              <a:rPr lang="ru-RU" sz="2000" dirty="0">
                <a:ea typeface="Calibri"/>
              </a:rPr>
              <a:t>отгадывают,</a:t>
            </a:r>
            <a:r>
              <a:rPr lang="ru-RU" sz="2000" spc="-45" dirty="0">
                <a:ea typeface="Calibri"/>
              </a:rPr>
              <a:t> </a:t>
            </a:r>
            <a:r>
              <a:rPr lang="ru-RU" sz="2000" dirty="0">
                <a:ea typeface="Calibri"/>
              </a:rPr>
              <a:t>кто</a:t>
            </a:r>
            <a:r>
              <a:rPr lang="ru-RU" sz="2000" spc="-15" dirty="0">
                <a:ea typeface="Calibri"/>
              </a:rPr>
              <a:t> </a:t>
            </a:r>
            <a:r>
              <a:rPr lang="ru-RU" sz="2000" dirty="0">
                <a:ea typeface="Calibri"/>
              </a:rPr>
              <a:t>изображен</a:t>
            </a:r>
            <a:r>
              <a:rPr lang="ru-RU" sz="2000" spc="-20" dirty="0">
                <a:ea typeface="Calibri"/>
              </a:rPr>
              <a:t> </a:t>
            </a:r>
            <a:r>
              <a:rPr lang="ru-RU" sz="2000" dirty="0">
                <a:ea typeface="Calibri"/>
              </a:rPr>
              <a:t>в</a:t>
            </a:r>
            <a:r>
              <a:rPr lang="ru-RU" sz="2000" spc="-10" dirty="0">
                <a:ea typeface="Calibri"/>
              </a:rPr>
              <a:t> </a:t>
            </a:r>
            <a:r>
              <a:rPr lang="ru-RU" sz="2000" dirty="0">
                <a:ea typeface="Calibri"/>
              </a:rPr>
              <a:t>музыке,</a:t>
            </a:r>
            <a:r>
              <a:rPr lang="ru-RU" sz="2000" spc="-15" dirty="0">
                <a:ea typeface="Calibri"/>
              </a:rPr>
              <a:t> </a:t>
            </a:r>
            <a:r>
              <a:rPr lang="ru-RU" sz="2000" dirty="0">
                <a:ea typeface="Calibri"/>
              </a:rPr>
              <a:t>поднимая</a:t>
            </a:r>
            <a:r>
              <a:rPr lang="ru-RU" sz="2000" spc="-5" dirty="0">
                <a:ea typeface="Calibri"/>
              </a:rPr>
              <a:t> </a:t>
            </a:r>
            <a:r>
              <a:rPr lang="ru-RU" sz="2000" dirty="0">
                <a:ea typeface="Calibri"/>
              </a:rPr>
              <a:t>соответствующую</a:t>
            </a:r>
            <a:r>
              <a:rPr lang="ru-RU" sz="2000" spc="-35" dirty="0">
                <a:ea typeface="Calibri"/>
              </a:rPr>
              <a:t> </a:t>
            </a:r>
            <a:r>
              <a:rPr lang="ru-RU" sz="2000" dirty="0">
                <a:ea typeface="Calibri"/>
              </a:rPr>
              <a:t>карточку.</a:t>
            </a:r>
          </a:p>
          <a:p>
            <a:pPr>
              <a:spcAft>
                <a:spcPts val="0"/>
              </a:spcAft>
            </a:pPr>
            <a:r>
              <a:rPr lang="ru-RU" dirty="0">
                <a:ea typeface="Calibri"/>
              </a:rPr>
              <a:t> </a:t>
            </a:r>
          </a:p>
        </p:txBody>
      </p:sp>
    </p:spTree>
    <p:extLst>
      <p:ext uri="{BB962C8B-B14F-4D97-AF65-F5344CB8AC3E}">
        <p14:creationId xmlns:p14="http://schemas.microsoft.com/office/powerpoint/2010/main" val="28111112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93663"/>
            <a:ext cx="8351837" cy="666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95536" y="567961"/>
            <a:ext cx="8640960" cy="2226250"/>
          </a:xfrm>
          <a:prstGeom prst="rect">
            <a:avLst/>
          </a:prstGeom>
        </p:spPr>
        <p:txBody>
          <a:bodyPr wrap="square">
            <a:spAutoFit/>
          </a:bodyPr>
          <a:lstStyle/>
          <a:p>
            <a:pPr marL="334010" algn="just">
              <a:lnSpc>
                <a:spcPts val="1330"/>
              </a:lnSpc>
              <a:spcBef>
                <a:spcPts val="890"/>
              </a:spcBef>
              <a:spcAft>
                <a:spcPts val="0"/>
              </a:spcAft>
            </a:pPr>
            <a:r>
              <a:rPr lang="ru-RU" sz="2000" i="1" dirty="0">
                <a:ea typeface="Calibri"/>
              </a:rPr>
              <a:t>НА</a:t>
            </a:r>
            <a:r>
              <a:rPr lang="ru-RU" sz="2000" i="1" spc="-40" dirty="0">
                <a:ea typeface="Calibri"/>
              </a:rPr>
              <a:t> </a:t>
            </a:r>
            <a:r>
              <a:rPr lang="ru-RU" sz="2000" i="1" dirty="0">
                <a:ea typeface="Calibri"/>
              </a:rPr>
              <a:t>ТРЕТЬЕМ</a:t>
            </a:r>
            <a:r>
              <a:rPr lang="ru-RU" sz="2000" i="1" spc="-50" dirty="0">
                <a:ea typeface="Calibri"/>
              </a:rPr>
              <a:t> </a:t>
            </a:r>
            <a:r>
              <a:rPr lang="ru-RU" sz="2000" i="1" dirty="0">
                <a:ea typeface="Calibri"/>
              </a:rPr>
              <a:t>ЭТАПЕ.</a:t>
            </a:r>
            <a:endParaRPr lang="ru-RU" sz="2000" dirty="0">
              <a:ea typeface="Calibri"/>
            </a:endParaRPr>
          </a:p>
          <a:p>
            <a:pPr marL="334010" algn="just">
              <a:lnSpc>
                <a:spcPts val="1310"/>
              </a:lnSpc>
              <a:spcAft>
                <a:spcPts val="0"/>
              </a:spcAft>
            </a:pPr>
            <a:r>
              <a:rPr lang="ru-RU" sz="2000" dirty="0">
                <a:ea typeface="Calibri"/>
              </a:rPr>
              <a:t>После</a:t>
            </a:r>
            <a:r>
              <a:rPr lang="ru-RU" sz="2000" spc="-35" dirty="0">
                <a:ea typeface="Calibri"/>
              </a:rPr>
              <a:t> </a:t>
            </a:r>
            <a:r>
              <a:rPr lang="ru-RU" sz="2000" dirty="0">
                <a:ea typeface="Calibri"/>
              </a:rPr>
              <a:t>прослушивания</a:t>
            </a:r>
            <a:r>
              <a:rPr lang="ru-RU" sz="2000" spc="-25" dirty="0">
                <a:ea typeface="Calibri"/>
              </a:rPr>
              <a:t> </a:t>
            </a:r>
            <a:r>
              <a:rPr lang="ru-RU" sz="2000" dirty="0">
                <a:ea typeface="Calibri"/>
              </a:rPr>
              <a:t>пьесы,</a:t>
            </a:r>
            <a:r>
              <a:rPr lang="ru-RU" sz="2000" spc="-25" dirty="0">
                <a:ea typeface="Calibri"/>
              </a:rPr>
              <a:t> </a:t>
            </a:r>
            <a:r>
              <a:rPr lang="ru-RU" sz="2000" dirty="0">
                <a:ea typeface="Calibri"/>
              </a:rPr>
              <a:t>дети</a:t>
            </a:r>
            <a:r>
              <a:rPr lang="ru-RU" sz="2000" spc="-5" dirty="0">
                <a:ea typeface="Calibri"/>
              </a:rPr>
              <a:t> </a:t>
            </a:r>
            <a:r>
              <a:rPr lang="ru-RU" sz="2000" dirty="0">
                <a:ea typeface="Calibri"/>
              </a:rPr>
              <a:t>(трое)</a:t>
            </a:r>
            <a:r>
              <a:rPr lang="ru-RU" sz="2000" spc="-15" dirty="0">
                <a:ea typeface="Calibri"/>
              </a:rPr>
              <a:t> </a:t>
            </a:r>
            <a:r>
              <a:rPr lang="ru-RU" sz="2000" dirty="0">
                <a:ea typeface="Calibri"/>
              </a:rPr>
              <a:t>импровизируют</a:t>
            </a:r>
          </a:p>
          <a:p>
            <a:pPr marL="334010" marR="2386965" algn="just">
              <a:lnSpc>
                <a:spcPct val="97000"/>
              </a:lnSpc>
              <a:spcAft>
                <a:spcPts val="0"/>
              </a:spcAft>
            </a:pPr>
            <a:r>
              <a:rPr lang="ru-RU" sz="2000" dirty="0">
                <a:ea typeface="Calibri"/>
              </a:rPr>
              <a:t>движения под музыку, пытаясь передать образ большого, тяжелого,</a:t>
            </a:r>
            <a:r>
              <a:rPr lang="ru-RU" sz="2000" spc="-235" dirty="0">
                <a:ea typeface="Calibri"/>
              </a:rPr>
              <a:t> </a:t>
            </a:r>
            <a:r>
              <a:rPr lang="ru-RU" sz="2000" dirty="0">
                <a:ea typeface="Calibri"/>
              </a:rPr>
              <a:t>неуклюжего Михайло Ивановича, чуть живее, хотя тоже неуклюжую</a:t>
            </a:r>
            <a:r>
              <a:rPr lang="ru-RU" sz="2000" spc="-235" dirty="0">
                <a:ea typeface="Calibri"/>
              </a:rPr>
              <a:t> </a:t>
            </a:r>
            <a:r>
              <a:rPr lang="ru-RU" sz="2000" dirty="0">
                <a:ea typeface="Calibri"/>
              </a:rPr>
              <a:t>Настасью</a:t>
            </a:r>
            <a:r>
              <a:rPr lang="ru-RU" sz="2000" spc="-60" dirty="0">
                <a:ea typeface="Calibri"/>
              </a:rPr>
              <a:t> </a:t>
            </a:r>
            <a:r>
              <a:rPr lang="ru-RU" sz="2000" dirty="0">
                <a:ea typeface="Calibri"/>
              </a:rPr>
              <a:t>Петровну</a:t>
            </a:r>
            <a:r>
              <a:rPr lang="ru-RU" sz="2000" spc="-25" dirty="0">
                <a:ea typeface="Calibri"/>
              </a:rPr>
              <a:t> </a:t>
            </a:r>
            <a:r>
              <a:rPr lang="ru-RU" sz="2000" dirty="0">
                <a:ea typeface="Calibri"/>
              </a:rPr>
              <a:t>и</a:t>
            </a:r>
            <a:r>
              <a:rPr lang="ru-RU" sz="2000" spc="-5" dirty="0">
                <a:ea typeface="Calibri"/>
              </a:rPr>
              <a:t> </a:t>
            </a:r>
            <a:r>
              <a:rPr lang="ru-RU" sz="2000" dirty="0">
                <a:ea typeface="Calibri"/>
              </a:rPr>
              <a:t>веселого,</a:t>
            </a:r>
            <a:r>
              <a:rPr lang="ru-RU" sz="2000" spc="-50" dirty="0">
                <a:ea typeface="Calibri"/>
              </a:rPr>
              <a:t> </a:t>
            </a:r>
            <a:r>
              <a:rPr lang="ru-RU" sz="2000" dirty="0">
                <a:ea typeface="Calibri"/>
              </a:rPr>
              <a:t>живого</a:t>
            </a:r>
            <a:r>
              <a:rPr lang="ru-RU" sz="2000" spc="-35" dirty="0">
                <a:ea typeface="Calibri"/>
              </a:rPr>
              <a:t> </a:t>
            </a:r>
            <a:r>
              <a:rPr lang="ru-RU" sz="2000" dirty="0">
                <a:ea typeface="Calibri"/>
              </a:rPr>
              <a:t>и</a:t>
            </a:r>
            <a:r>
              <a:rPr lang="ru-RU" sz="2000" spc="-10" dirty="0">
                <a:ea typeface="Calibri"/>
              </a:rPr>
              <a:t> </a:t>
            </a:r>
            <a:r>
              <a:rPr lang="ru-RU" sz="2000" dirty="0">
                <a:ea typeface="Calibri"/>
              </a:rPr>
              <a:t>игривого</a:t>
            </a:r>
            <a:r>
              <a:rPr lang="ru-RU" sz="2000" spc="-35" dirty="0">
                <a:ea typeface="Calibri"/>
              </a:rPr>
              <a:t> </a:t>
            </a:r>
            <a:r>
              <a:rPr lang="ru-RU" sz="2000" dirty="0">
                <a:ea typeface="Calibri"/>
              </a:rPr>
              <a:t>Мишутку.</a:t>
            </a:r>
          </a:p>
          <a:p>
            <a:pPr marL="2160905" algn="just">
              <a:spcBef>
                <a:spcPts val="40"/>
              </a:spcBef>
              <a:spcAft>
                <a:spcPts val="0"/>
              </a:spcAft>
            </a:pPr>
            <a:r>
              <a:rPr lang="ru-RU" sz="2000" dirty="0">
                <a:ea typeface="Calibri"/>
              </a:rPr>
              <a:t>Музыкальный</a:t>
            </a:r>
            <a:r>
              <a:rPr lang="ru-RU" sz="2000" spc="-40" dirty="0">
                <a:ea typeface="Calibri"/>
              </a:rPr>
              <a:t> </a:t>
            </a:r>
            <a:r>
              <a:rPr lang="ru-RU" sz="2000" dirty="0">
                <a:ea typeface="Calibri"/>
              </a:rPr>
              <a:t>репертуар.</a:t>
            </a:r>
            <a:r>
              <a:rPr lang="ru-RU" sz="2000" spc="-40" dirty="0">
                <a:ea typeface="Calibri"/>
              </a:rPr>
              <a:t> </a:t>
            </a:r>
            <a:r>
              <a:rPr lang="ru-RU" sz="2000" dirty="0">
                <a:ea typeface="Calibri"/>
              </a:rPr>
              <a:t>«Три</a:t>
            </a:r>
            <a:r>
              <a:rPr lang="ru-RU" sz="2000" spc="-20" dirty="0">
                <a:ea typeface="Calibri"/>
              </a:rPr>
              <a:t> </a:t>
            </a:r>
            <a:r>
              <a:rPr lang="ru-RU" sz="2000" dirty="0">
                <a:ea typeface="Calibri"/>
              </a:rPr>
              <a:t>медведя»</a:t>
            </a:r>
            <a:r>
              <a:rPr lang="ru-RU" sz="2000" spc="-15" dirty="0">
                <a:ea typeface="Calibri"/>
              </a:rPr>
              <a:t> </a:t>
            </a:r>
            <a:r>
              <a:rPr lang="ru-RU" sz="2000" dirty="0" err="1">
                <a:ea typeface="Calibri"/>
              </a:rPr>
              <a:t>И.Арсеева</a:t>
            </a:r>
            <a:r>
              <a:rPr lang="ru-RU" sz="2000" dirty="0">
                <a:ea typeface="Calibri"/>
              </a:rPr>
              <a:t>.</a:t>
            </a:r>
          </a:p>
        </p:txBody>
      </p:sp>
      <p:pic>
        <p:nvPicPr>
          <p:cNvPr id="4" name="image29.png" descr="Папа Миша"/>
          <p:cNvPicPr/>
          <p:nvPr/>
        </p:nvPicPr>
        <p:blipFill>
          <a:blip r:embed="rId3" cstate="print"/>
          <a:stretch>
            <a:fillRect/>
          </a:stretch>
        </p:blipFill>
        <p:spPr>
          <a:xfrm>
            <a:off x="2951909" y="3397879"/>
            <a:ext cx="1872208" cy="3093683"/>
          </a:xfrm>
          <a:prstGeom prst="rect">
            <a:avLst/>
          </a:prstGeom>
        </p:spPr>
      </p:pic>
      <p:pic>
        <p:nvPicPr>
          <p:cNvPr id="5" name="image30.png" descr="мама Марья"/>
          <p:cNvPicPr/>
          <p:nvPr/>
        </p:nvPicPr>
        <p:blipFill>
          <a:blip r:embed="rId4" cstate="print"/>
          <a:stretch>
            <a:fillRect/>
          </a:stretch>
        </p:blipFill>
        <p:spPr>
          <a:xfrm>
            <a:off x="4860032" y="3427092"/>
            <a:ext cx="2016224" cy="2951573"/>
          </a:xfrm>
          <a:prstGeom prst="rect">
            <a:avLst/>
          </a:prstGeom>
        </p:spPr>
      </p:pic>
      <p:pic>
        <p:nvPicPr>
          <p:cNvPr id="6" name="image31.png" descr="медвежонок"/>
          <p:cNvPicPr/>
          <p:nvPr/>
        </p:nvPicPr>
        <p:blipFill>
          <a:blip r:embed="rId5" cstate="print"/>
          <a:stretch>
            <a:fillRect/>
          </a:stretch>
        </p:blipFill>
        <p:spPr>
          <a:xfrm>
            <a:off x="6876256" y="3428999"/>
            <a:ext cx="2016224" cy="2949668"/>
          </a:xfrm>
          <a:prstGeom prst="rect">
            <a:avLst/>
          </a:prstGeom>
        </p:spPr>
      </p:pic>
    </p:spTree>
    <p:extLst>
      <p:ext uri="{BB962C8B-B14F-4D97-AF65-F5344CB8AC3E}">
        <p14:creationId xmlns:p14="http://schemas.microsoft.com/office/powerpoint/2010/main" val="3075129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catherineasquithgallery.com/uploads/posts/2021-02/1613532884_10-p-fon-dlya-prezentatsii-muzikalnaya-tema-12.jpg"/>
          <p:cNvPicPr>
            <a:picLocks noChangeAspect="1" noChangeArrowheads="1"/>
          </p:cNvPicPr>
          <p:nvPr/>
        </p:nvPicPr>
        <p:blipFill>
          <a:blip r:embed="rId2" cstate="print"/>
          <a:srcRect/>
          <a:stretch>
            <a:fillRect/>
          </a:stretch>
        </p:blipFill>
        <p:spPr bwMode="auto">
          <a:xfrm>
            <a:off x="611560" y="188640"/>
            <a:ext cx="8280920" cy="6210690"/>
          </a:xfrm>
          <a:prstGeom prst="rect">
            <a:avLst/>
          </a:prstGeom>
          <a:noFill/>
        </p:spPr>
      </p:pic>
      <p:sp>
        <p:nvSpPr>
          <p:cNvPr id="15361" name="Rectangle 1"/>
          <p:cNvSpPr>
            <a:spLocks noChangeArrowheads="1"/>
          </p:cNvSpPr>
          <p:nvPr/>
        </p:nvSpPr>
        <p:spPr bwMode="auto">
          <a:xfrm>
            <a:off x="179512" y="20539"/>
            <a:ext cx="8784976" cy="53860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rgbClr val="FF0000"/>
              </a:solidFill>
              <a:effectLst/>
              <a:latin typeface="Arial" pitchFamily="34" charset="0"/>
              <a:ea typeface="Calibri" pitchFamily="34" charset="0"/>
              <a:cs typeface="Arial" pitchFamily="34"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lang="ru-RU" sz="2000" b="1" dirty="0" smtClean="0">
              <a:solidFill>
                <a:srgbClr val="FF0000"/>
              </a:solidFill>
              <a:latin typeface="Arial" pitchFamily="34" charset="0"/>
              <a:ea typeface="Calibri" pitchFamily="34" charset="0"/>
              <a:cs typeface="Arial" pitchFamily="34" charset="0"/>
            </a:endParaRP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Игра для развития памяти и слуха</a:t>
            </a:r>
            <a:endParaRPr kumimoji="0" lang="ru-RU" sz="700" b="0" i="0" u="none" strike="noStrike" cap="none" normalizeH="0" baseline="0" dirty="0" smtClean="0">
              <a:ln>
                <a:noFill/>
              </a:ln>
              <a:solidFill>
                <a:srgbClr val="FF0000"/>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«Какой инструмент лишний?»</a:t>
            </a:r>
            <a:endParaRPr kumimoji="0" lang="ru-RU" sz="700" b="0" i="0" u="none" strike="noStrike" cap="none" normalizeH="0" baseline="0" dirty="0" smtClean="0">
              <a:ln>
                <a:noFill/>
              </a:ln>
              <a:solidFill>
                <a:srgbClr val="FF0000"/>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Программное содержание</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Закреплять знания о музыкальных инструментах и их принадлежности к тому или иному виду оркестра: народному, симфоническому.</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Игровой материал. </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Карточки с изображением различных музыкальных инструментов.</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Ход игры. </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Педагог выкладывает перед ребёнком-игроком несколько карточек 4-5. Например, четыре карточки с изображением народных инструментов, а пятая – с изображением инструмента из детского, духового, симфонического оркестра. Игроку предлагается внимательно посмотреть на карточки и среди них найти «лишнюю», объясняя свои действия.</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93663"/>
            <a:ext cx="8351837" cy="666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475656" y="188640"/>
            <a:ext cx="6480720" cy="609590"/>
          </a:xfrm>
          <a:prstGeom prst="rect">
            <a:avLst/>
          </a:prstGeom>
        </p:spPr>
        <p:txBody>
          <a:bodyPr wrap="square">
            <a:spAutoFit/>
          </a:bodyPr>
          <a:lstStyle/>
          <a:p>
            <a:pPr marL="514350">
              <a:lnSpc>
                <a:spcPts val="1930"/>
              </a:lnSpc>
              <a:spcAft>
                <a:spcPts val="0"/>
              </a:spcAft>
            </a:pPr>
            <a:r>
              <a:rPr lang="ru-RU" sz="2400" b="1" dirty="0" smtClean="0">
                <a:solidFill>
                  <a:srgbClr val="FF0000"/>
                </a:solidFill>
                <a:ea typeface="Calibri"/>
              </a:rPr>
              <a:t>Игра на</a:t>
            </a:r>
            <a:r>
              <a:rPr lang="ru-RU" sz="2400" b="1" spc="-50" dirty="0" smtClean="0">
                <a:solidFill>
                  <a:srgbClr val="FF0000"/>
                </a:solidFill>
                <a:ea typeface="Calibri"/>
              </a:rPr>
              <a:t> </a:t>
            </a:r>
            <a:r>
              <a:rPr lang="ru-RU" sz="2400" b="1" dirty="0">
                <a:solidFill>
                  <a:srgbClr val="FF0000"/>
                </a:solidFill>
                <a:ea typeface="Calibri"/>
              </a:rPr>
              <a:t>развитие</a:t>
            </a:r>
            <a:r>
              <a:rPr lang="ru-RU" sz="2400" b="1" spc="-35" dirty="0">
                <a:solidFill>
                  <a:srgbClr val="FF0000"/>
                </a:solidFill>
                <a:ea typeface="Calibri"/>
              </a:rPr>
              <a:t> </a:t>
            </a:r>
            <a:r>
              <a:rPr lang="ru-RU" sz="2400" b="1" dirty="0">
                <a:solidFill>
                  <a:srgbClr val="FF0000"/>
                </a:solidFill>
                <a:ea typeface="Calibri"/>
              </a:rPr>
              <a:t>динамических</a:t>
            </a:r>
            <a:r>
              <a:rPr lang="ru-RU" sz="2400" b="1" spc="-5" dirty="0">
                <a:solidFill>
                  <a:srgbClr val="FF0000"/>
                </a:solidFill>
                <a:ea typeface="Calibri"/>
              </a:rPr>
              <a:t> </a:t>
            </a:r>
            <a:r>
              <a:rPr lang="ru-RU" sz="2400" b="1" dirty="0">
                <a:solidFill>
                  <a:srgbClr val="FF0000"/>
                </a:solidFill>
                <a:ea typeface="Calibri"/>
              </a:rPr>
              <a:t>оттенков</a:t>
            </a:r>
            <a:endParaRPr lang="ru-RU" sz="2400" dirty="0">
              <a:solidFill>
                <a:srgbClr val="FF0000"/>
              </a:solidFill>
              <a:ea typeface="Calibri"/>
            </a:endParaRPr>
          </a:p>
          <a:p>
            <a:pPr marL="516890">
              <a:lnSpc>
                <a:spcPts val="1950"/>
              </a:lnSpc>
              <a:spcAft>
                <a:spcPts val="0"/>
              </a:spcAft>
            </a:pPr>
            <a:r>
              <a:rPr lang="ru-RU" sz="2400" b="1" dirty="0">
                <a:solidFill>
                  <a:srgbClr val="FF0000"/>
                </a:solidFill>
                <a:ea typeface="Calibri"/>
              </a:rPr>
              <a:t>«Море»</a:t>
            </a:r>
          </a:p>
        </p:txBody>
      </p:sp>
      <p:sp>
        <p:nvSpPr>
          <p:cNvPr id="6" name="Прямоугольник 5"/>
          <p:cNvSpPr/>
          <p:nvPr/>
        </p:nvSpPr>
        <p:spPr>
          <a:xfrm>
            <a:off x="323528" y="-13895294"/>
            <a:ext cx="6534472" cy="8029762"/>
          </a:xfrm>
          <a:prstGeom prst="rect">
            <a:avLst/>
          </a:prstGeom>
        </p:spPr>
        <p:txBody>
          <a:bodyPr wrap="square">
            <a:spAutoFit/>
          </a:bodyPr>
          <a:lstStyle/>
          <a:p>
            <a:pPr marL="334010">
              <a:lnSpc>
                <a:spcPts val="1330"/>
              </a:lnSpc>
              <a:spcAft>
                <a:spcPts val="0"/>
              </a:spcAft>
            </a:pPr>
            <a:r>
              <a:rPr lang="ru-RU" b="1" spc="-5" dirty="0">
                <a:ea typeface="Calibri"/>
              </a:rPr>
              <a:t>Цель.</a:t>
            </a:r>
            <a:r>
              <a:rPr lang="ru-RU" b="1" spc="-45" dirty="0">
                <a:ea typeface="Calibri"/>
              </a:rPr>
              <a:t> </a:t>
            </a:r>
            <a:r>
              <a:rPr lang="ru-RU" spc="-5" dirty="0">
                <a:ea typeface="Calibri"/>
              </a:rPr>
              <a:t>Знакомить</a:t>
            </a:r>
            <a:r>
              <a:rPr lang="ru-RU" spc="-20" dirty="0">
                <a:ea typeface="Calibri"/>
              </a:rPr>
              <a:t> </a:t>
            </a:r>
            <a:r>
              <a:rPr lang="ru-RU" dirty="0">
                <a:ea typeface="Calibri"/>
              </a:rPr>
              <a:t>детей</a:t>
            </a:r>
            <a:r>
              <a:rPr lang="ru-RU" spc="-10" dirty="0">
                <a:ea typeface="Calibri"/>
              </a:rPr>
              <a:t> </a:t>
            </a:r>
            <a:r>
              <a:rPr lang="ru-RU" dirty="0">
                <a:ea typeface="Calibri"/>
              </a:rPr>
              <a:t>с</a:t>
            </a:r>
            <a:r>
              <a:rPr lang="ru-RU" spc="-20" dirty="0">
                <a:ea typeface="Calibri"/>
              </a:rPr>
              <a:t> </a:t>
            </a:r>
            <a:r>
              <a:rPr lang="ru-RU" dirty="0">
                <a:ea typeface="Calibri"/>
              </a:rPr>
              <a:t>особенностями</a:t>
            </a:r>
            <a:r>
              <a:rPr lang="ru-RU" spc="-25" dirty="0">
                <a:ea typeface="Calibri"/>
              </a:rPr>
              <a:t> </a:t>
            </a:r>
            <a:r>
              <a:rPr lang="ru-RU" dirty="0">
                <a:ea typeface="Calibri"/>
              </a:rPr>
              <a:t>классического</a:t>
            </a:r>
            <a:r>
              <a:rPr lang="ru-RU" spc="-65" dirty="0">
                <a:ea typeface="Calibri"/>
              </a:rPr>
              <a:t> </a:t>
            </a:r>
            <a:r>
              <a:rPr lang="ru-RU" dirty="0">
                <a:ea typeface="Calibri"/>
              </a:rPr>
              <a:t>музыкального</a:t>
            </a:r>
            <a:r>
              <a:rPr lang="ru-RU" spc="-30" dirty="0">
                <a:ea typeface="Calibri"/>
              </a:rPr>
              <a:t> </a:t>
            </a:r>
            <a:r>
              <a:rPr lang="ru-RU" dirty="0">
                <a:ea typeface="Calibri"/>
              </a:rPr>
              <a:t>произведения.</a:t>
            </a:r>
          </a:p>
          <a:p>
            <a:pPr marL="66040" marR="130175" indent="301625">
              <a:lnSpc>
                <a:spcPct val="97000"/>
              </a:lnSpc>
              <a:spcBef>
                <a:spcPts val="10"/>
              </a:spcBef>
              <a:spcAft>
                <a:spcPts val="0"/>
              </a:spcAft>
              <a:tabLst>
                <a:tab pos="1791970" algn="l"/>
              </a:tabLst>
            </a:pPr>
            <a:r>
              <a:rPr lang="ru-RU" dirty="0">
                <a:ea typeface="Calibri"/>
              </a:rPr>
              <a:t>Учить</a:t>
            </a:r>
            <a:r>
              <a:rPr lang="ru-RU" spc="350" dirty="0">
                <a:ea typeface="Calibri"/>
              </a:rPr>
              <a:t> </a:t>
            </a:r>
            <a:r>
              <a:rPr lang="ru-RU" dirty="0">
                <a:ea typeface="Calibri"/>
              </a:rPr>
              <a:t>воспринимать	образное</a:t>
            </a:r>
            <a:r>
              <a:rPr lang="ru-RU" spc="105" dirty="0">
                <a:ea typeface="Calibri"/>
              </a:rPr>
              <a:t> </a:t>
            </a:r>
            <a:r>
              <a:rPr lang="ru-RU" dirty="0">
                <a:ea typeface="Calibri"/>
              </a:rPr>
              <a:t>содержание</a:t>
            </a:r>
            <a:r>
              <a:rPr lang="ru-RU" spc="95" dirty="0">
                <a:ea typeface="Calibri"/>
              </a:rPr>
              <a:t> </a:t>
            </a:r>
            <a:r>
              <a:rPr lang="ru-RU" dirty="0">
                <a:ea typeface="Calibri"/>
              </a:rPr>
              <a:t>музыки.</a:t>
            </a:r>
            <a:r>
              <a:rPr lang="ru-RU" spc="70" dirty="0">
                <a:ea typeface="Calibri"/>
              </a:rPr>
              <a:t> </a:t>
            </a:r>
            <a:r>
              <a:rPr lang="ru-RU" dirty="0">
                <a:ea typeface="Calibri"/>
              </a:rPr>
              <a:t>Развивать</a:t>
            </a:r>
            <a:r>
              <a:rPr lang="ru-RU" spc="95" dirty="0">
                <a:ea typeface="Calibri"/>
              </a:rPr>
              <a:t> </a:t>
            </a:r>
            <a:r>
              <a:rPr lang="ru-RU" dirty="0">
                <a:ea typeface="Calibri"/>
              </a:rPr>
              <a:t>представление</a:t>
            </a:r>
            <a:r>
              <a:rPr lang="ru-RU" spc="90" dirty="0">
                <a:ea typeface="Calibri"/>
              </a:rPr>
              <a:t> </a:t>
            </a:r>
            <a:r>
              <a:rPr lang="ru-RU" dirty="0">
                <a:ea typeface="Calibri"/>
              </a:rPr>
              <a:t>об</a:t>
            </a:r>
            <a:r>
              <a:rPr lang="ru-RU" spc="95" dirty="0">
                <a:ea typeface="Calibri"/>
              </a:rPr>
              <a:t> </a:t>
            </a:r>
            <a:r>
              <a:rPr lang="ru-RU" dirty="0">
                <a:ea typeface="Calibri"/>
              </a:rPr>
              <a:t>изобразительных</a:t>
            </a:r>
            <a:r>
              <a:rPr lang="ru-RU" spc="-235" dirty="0">
                <a:ea typeface="Calibri"/>
              </a:rPr>
              <a:t> </a:t>
            </a:r>
            <a:r>
              <a:rPr lang="ru-RU" dirty="0">
                <a:ea typeface="Calibri"/>
              </a:rPr>
              <a:t>возможностях</a:t>
            </a:r>
            <a:r>
              <a:rPr lang="ru-RU" spc="-55" dirty="0">
                <a:ea typeface="Calibri"/>
              </a:rPr>
              <a:t> </a:t>
            </a:r>
            <a:r>
              <a:rPr lang="ru-RU" dirty="0">
                <a:ea typeface="Calibri"/>
              </a:rPr>
              <a:t>музыки,</a:t>
            </a:r>
            <a:r>
              <a:rPr lang="ru-RU" spc="-15" dirty="0">
                <a:ea typeface="Calibri"/>
              </a:rPr>
              <a:t> </a:t>
            </a:r>
            <a:r>
              <a:rPr lang="ru-RU" dirty="0">
                <a:ea typeface="Calibri"/>
              </a:rPr>
              <a:t>ее</a:t>
            </a:r>
            <a:r>
              <a:rPr lang="ru-RU" spc="20" dirty="0">
                <a:ea typeface="Calibri"/>
              </a:rPr>
              <a:t> </a:t>
            </a:r>
            <a:r>
              <a:rPr lang="ru-RU" dirty="0">
                <a:ea typeface="Calibri"/>
              </a:rPr>
              <a:t>способности</a:t>
            </a:r>
            <a:r>
              <a:rPr lang="ru-RU" spc="-30" dirty="0">
                <a:ea typeface="Calibri"/>
              </a:rPr>
              <a:t> </a:t>
            </a:r>
            <a:r>
              <a:rPr lang="ru-RU" dirty="0">
                <a:ea typeface="Calibri"/>
              </a:rPr>
              <a:t>отображать</a:t>
            </a:r>
            <a:r>
              <a:rPr lang="ru-RU" spc="-45" dirty="0">
                <a:ea typeface="Calibri"/>
              </a:rPr>
              <a:t> </a:t>
            </a:r>
            <a:r>
              <a:rPr lang="ru-RU" dirty="0">
                <a:ea typeface="Calibri"/>
              </a:rPr>
              <a:t>явления окружающей</a:t>
            </a:r>
            <a:r>
              <a:rPr lang="ru-RU" spc="-5" dirty="0">
                <a:ea typeface="Calibri"/>
              </a:rPr>
              <a:t> </a:t>
            </a:r>
            <a:r>
              <a:rPr lang="ru-RU" dirty="0">
                <a:ea typeface="Calibri"/>
              </a:rPr>
              <a:t>природы.</a:t>
            </a:r>
          </a:p>
          <a:p>
            <a:pPr marL="66040" marR="187325" indent="267970">
              <a:lnSpc>
                <a:spcPct val="97000"/>
              </a:lnSpc>
              <a:spcAft>
                <a:spcPts val="0"/>
              </a:spcAft>
              <a:tabLst>
                <a:tab pos="3642995" algn="l"/>
              </a:tabLst>
            </a:pPr>
            <a:r>
              <a:rPr lang="ru-RU" b="1" dirty="0">
                <a:ea typeface="Calibri"/>
              </a:rPr>
              <a:t>Игровой</a:t>
            </a:r>
            <a:r>
              <a:rPr lang="ru-RU" b="1" spc="260" dirty="0">
                <a:ea typeface="Calibri"/>
              </a:rPr>
              <a:t> </a:t>
            </a:r>
            <a:r>
              <a:rPr lang="ru-RU" b="1" dirty="0">
                <a:ea typeface="Calibri"/>
              </a:rPr>
              <a:t>материал:</a:t>
            </a:r>
            <a:r>
              <a:rPr lang="ru-RU" b="1" spc="240" dirty="0">
                <a:ea typeface="Calibri"/>
              </a:rPr>
              <a:t> </a:t>
            </a:r>
            <a:r>
              <a:rPr lang="ru-RU" dirty="0">
                <a:ea typeface="Calibri"/>
              </a:rPr>
              <a:t>три</a:t>
            </a:r>
            <a:r>
              <a:rPr lang="ru-RU" spc="230" dirty="0">
                <a:ea typeface="Calibri"/>
              </a:rPr>
              <a:t> </a:t>
            </a:r>
            <a:r>
              <a:rPr lang="ru-RU" dirty="0">
                <a:ea typeface="Calibri"/>
              </a:rPr>
              <a:t>карточки</a:t>
            </a:r>
            <a:r>
              <a:rPr lang="ru-RU" spc="250" dirty="0">
                <a:ea typeface="Calibri"/>
              </a:rPr>
              <a:t> </a:t>
            </a:r>
            <a:r>
              <a:rPr lang="ru-RU" dirty="0">
                <a:ea typeface="Calibri"/>
              </a:rPr>
              <a:t>с</a:t>
            </a:r>
            <a:r>
              <a:rPr lang="ru-RU" spc="240" dirty="0">
                <a:ea typeface="Calibri"/>
              </a:rPr>
              <a:t> </a:t>
            </a:r>
            <a:r>
              <a:rPr lang="ru-RU" dirty="0">
                <a:ea typeface="Calibri"/>
              </a:rPr>
              <a:t>изображением	моря – спокойного,</a:t>
            </a:r>
            <a:r>
              <a:rPr lang="ru-RU" spc="5" dirty="0">
                <a:ea typeface="Calibri"/>
              </a:rPr>
              <a:t> </a:t>
            </a:r>
            <a:r>
              <a:rPr lang="ru-RU" dirty="0">
                <a:ea typeface="Calibri"/>
              </a:rPr>
              <a:t>взволнованного, бушующего;</a:t>
            </a:r>
            <a:r>
              <a:rPr lang="ru-RU" spc="-235" dirty="0">
                <a:ea typeface="Calibri"/>
              </a:rPr>
              <a:t> </a:t>
            </a:r>
            <a:r>
              <a:rPr lang="ru-RU" dirty="0">
                <a:ea typeface="Calibri"/>
              </a:rPr>
              <a:t>грамзапись,</a:t>
            </a:r>
            <a:r>
              <a:rPr lang="ru-RU" spc="-50" dirty="0">
                <a:ea typeface="Calibri"/>
              </a:rPr>
              <a:t> </a:t>
            </a:r>
            <a:r>
              <a:rPr lang="ru-RU" dirty="0">
                <a:ea typeface="Calibri"/>
              </a:rPr>
              <a:t>наборы</a:t>
            </a:r>
            <a:r>
              <a:rPr lang="ru-RU" spc="-20" dirty="0">
                <a:ea typeface="Calibri"/>
              </a:rPr>
              <a:t> </a:t>
            </a:r>
            <a:r>
              <a:rPr lang="ru-RU" dirty="0">
                <a:ea typeface="Calibri"/>
              </a:rPr>
              <a:t>картинок</a:t>
            </a:r>
            <a:r>
              <a:rPr lang="ru-RU" spc="-40" dirty="0">
                <a:ea typeface="Calibri"/>
              </a:rPr>
              <a:t> </a:t>
            </a:r>
            <a:r>
              <a:rPr lang="ru-RU" dirty="0">
                <a:ea typeface="Calibri"/>
              </a:rPr>
              <a:t>с</a:t>
            </a:r>
            <a:r>
              <a:rPr lang="ru-RU" spc="-20" dirty="0">
                <a:ea typeface="Calibri"/>
              </a:rPr>
              <a:t> </a:t>
            </a:r>
            <a:r>
              <a:rPr lang="ru-RU" dirty="0">
                <a:ea typeface="Calibri"/>
              </a:rPr>
              <a:t>изображением</a:t>
            </a:r>
            <a:r>
              <a:rPr lang="ru-RU" spc="-5" dirty="0">
                <a:ea typeface="Calibri"/>
              </a:rPr>
              <a:t> </a:t>
            </a:r>
            <a:r>
              <a:rPr lang="ru-RU" dirty="0">
                <a:ea typeface="Calibri"/>
              </a:rPr>
              <a:t>волн</a:t>
            </a:r>
            <a:r>
              <a:rPr lang="ru-RU" spc="-50" dirty="0">
                <a:ea typeface="Calibri"/>
              </a:rPr>
              <a:t> </a:t>
            </a:r>
            <a:r>
              <a:rPr lang="ru-RU" dirty="0">
                <a:ea typeface="Calibri"/>
              </a:rPr>
              <a:t>моря</a:t>
            </a:r>
            <a:r>
              <a:rPr lang="ru-RU" spc="-5" dirty="0">
                <a:ea typeface="Calibri"/>
              </a:rPr>
              <a:t> </a:t>
            </a:r>
            <a:r>
              <a:rPr lang="ru-RU" dirty="0">
                <a:ea typeface="Calibri"/>
              </a:rPr>
              <a:t>на</a:t>
            </a:r>
            <a:r>
              <a:rPr lang="ru-RU" spc="-10" dirty="0">
                <a:ea typeface="Calibri"/>
              </a:rPr>
              <a:t> </a:t>
            </a:r>
            <a:r>
              <a:rPr lang="ru-RU" dirty="0">
                <a:ea typeface="Calibri"/>
              </a:rPr>
              <a:t>каждого</a:t>
            </a:r>
            <a:r>
              <a:rPr lang="ru-RU" spc="-35" dirty="0">
                <a:ea typeface="Calibri"/>
              </a:rPr>
              <a:t> </a:t>
            </a:r>
            <a:r>
              <a:rPr lang="ru-RU" dirty="0">
                <a:ea typeface="Calibri"/>
              </a:rPr>
              <a:t>ребенка.</a:t>
            </a:r>
          </a:p>
          <a:p>
            <a:pPr marL="334010" marR="5101590">
              <a:lnSpc>
                <a:spcPct val="97000"/>
              </a:lnSpc>
              <a:spcAft>
                <a:spcPts val="0"/>
              </a:spcAft>
            </a:pPr>
            <a:r>
              <a:rPr lang="ru-RU" b="1" spc="-5" dirty="0">
                <a:ea typeface="Calibri"/>
              </a:rPr>
              <a:t>Методика </a:t>
            </a:r>
            <a:r>
              <a:rPr lang="ru-RU" b="1" dirty="0">
                <a:ea typeface="Calibri"/>
              </a:rPr>
              <a:t>проведения</a:t>
            </a:r>
            <a:r>
              <a:rPr lang="ru-RU" b="1" spc="-235" dirty="0">
                <a:ea typeface="Calibri"/>
              </a:rPr>
              <a:t> </a:t>
            </a:r>
            <a:r>
              <a:rPr lang="ru-RU" b="1" dirty="0">
                <a:ea typeface="Calibri"/>
              </a:rPr>
              <a:t>НА</a:t>
            </a:r>
            <a:r>
              <a:rPr lang="ru-RU" b="1" spc="-35" dirty="0">
                <a:ea typeface="Calibri"/>
              </a:rPr>
              <a:t> </a:t>
            </a:r>
            <a:r>
              <a:rPr lang="ru-RU" b="1" dirty="0">
                <a:ea typeface="Calibri"/>
              </a:rPr>
              <a:t>ПЕРВОМ</a:t>
            </a:r>
            <a:r>
              <a:rPr lang="ru-RU" b="1" spc="-15" dirty="0">
                <a:ea typeface="Calibri"/>
              </a:rPr>
              <a:t> </a:t>
            </a:r>
            <a:r>
              <a:rPr lang="ru-RU" b="1" dirty="0">
                <a:ea typeface="Calibri"/>
              </a:rPr>
              <a:t>ЭТАПЕ.</a:t>
            </a:r>
          </a:p>
          <a:p>
            <a:pPr marL="66040" marR="83185" indent="301625" algn="just">
              <a:lnSpc>
                <a:spcPct val="97000"/>
              </a:lnSpc>
              <a:spcBef>
                <a:spcPts val="5"/>
              </a:spcBef>
              <a:spcAft>
                <a:spcPts val="0"/>
              </a:spcAft>
            </a:pPr>
            <a:r>
              <a:rPr lang="ru-RU" dirty="0">
                <a:ea typeface="Calibri"/>
              </a:rPr>
              <a:t>Педагог</a:t>
            </a:r>
            <a:r>
              <a:rPr lang="ru-RU" spc="5" dirty="0">
                <a:ea typeface="Calibri"/>
              </a:rPr>
              <a:t> </a:t>
            </a:r>
            <a:r>
              <a:rPr lang="ru-RU" dirty="0">
                <a:ea typeface="Calibri"/>
              </a:rPr>
              <a:t>предлагает</a:t>
            </a:r>
            <a:r>
              <a:rPr lang="ru-RU" spc="5" dirty="0">
                <a:ea typeface="Calibri"/>
              </a:rPr>
              <a:t> </a:t>
            </a:r>
            <a:r>
              <a:rPr lang="ru-RU" dirty="0">
                <a:ea typeface="Calibri"/>
              </a:rPr>
              <a:t>послушать</a:t>
            </a:r>
            <a:r>
              <a:rPr lang="ru-RU" spc="5" dirty="0">
                <a:ea typeface="Calibri"/>
              </a:rPr>
              <a:t> </a:t>
            </a:r>
            <a:r>
              <a:rPr lang="ru-RU" dirty="0">
                <a:ea typeface="Calibri"/>
              </a:rPr>
              <a:t>детям</a:t>
            </a:r>
            <a:r>
              <a:rPr lang="ru-RU" spc="5" dirty="0">
                <a:ea typeface="Calibri"/>
              </a:rPr>
              <a:t> </a:t>
            </a:r>
            <a:r>
              <a:rPr lang="ru-RU" dirty="0">
                <a:ea typeface="Calibri"/>
              </a:rPr>
              <a:t>пьесу</a:t>
            </a:r>
            <a:r>
              <a:rPr lang="ru-RU" spc="5" dirty="0">
                <a:ea typeface="Calibri"/>
              </a:rPr>
              <a:t> </a:t>
            </a:r>
            <a:r>
              <a:rPr lang="ru-RU" dirty="0">
                <a:ea typeface="Calibri"/>
              </a:rPr>
              <a:t>Римского-</a:t>
            </a:r>
            <a:r>
              <a:rPr lang="ru-RU" spc="5" dirty="0">
                <a:ea typeface="Calibri"/>
              </a:rPr>
              <a:t> </a:t>
            </a:r>
            <a:r>
              <a:rPr lang="ru-RU" dirty="0">
                <a:ea typeface="Calibri"/>
              </a:rPr>
              <a:t>Корсаково</a:t>
            </a:r>
            <a:r>
              <a:rPr lang="ru-RU" spc="5" dirty="0">
                <a:ea typeface="Calibri"/>
              </a:rPr>
              <a:t> </a:t>
            </a:r>
            <a:r>
              <a:rPr lang="ru-RU" dirty="0">
                <a:ea typeface="Calibri"/>
              </a:rPr>
              <a:t>«Море»</a:t>
            </a:r>
            <a:r>
              <a:rPr lang="ru-RU" spc="250" dirty="0">
                <a:ea typeface="Calibri"/>
              </a:rPr>
              <a:t> </a:t>
            </a:r>
            <a:r>
              <a:rPr lang="ru-RU" dirty="0">
                <a:ea typeface="Calibri"/>
              </a:rPr>
              <a:t>и</a:t>
            </a:r>
            <a:r>
              <a:rPr lang="ru-RU" spc="250" dirty="0">
                <a:ea typeface="Calibri"/>
              </a:rPr>
              <a:t> </a:t>
            </a:r>
            <a:r>
              <a:rPr lang="ru-RU" dirty="0">
                <a:ea typeface="Calibri"/>
              </a:rPr>
              <a:t>рассказывает,</a:t>
            </a:r>
            <a:r>
              <a:rPr lang="ru-RU" spc="250" dirty="0">
                <a:ea typeface="Calibri"/>
              </a:rPr>
              <a:t> </a:t>
            </a:r>
            <a:r>
              <a:rPr lang="ru-RU" dirty="0">
                <a:ea typeface="Calibri"/>
              </a:rPr>
              <a:t>что</a:t>
            </a:r>
            <a:r>
              <a:rPr lang="ru-RU" spc="5" dirty="0">
                <a:ea typeface="Calibri"/>
              </a:rPr>
              <a:t> </a:t>
            </a:r>
            <a:r>
              <a:rPr lang="ru-RU" dirty="0">
                <a:ea typeface="Calibri"/>
              </a:rPr>
              <a:t>композитор нарисовал яркую картину моря, показывая разные его состояния: взволнованное, бушующее и</a:t>
            </a:r>
            <a:r>
              <a:rPr lang="ru-RU" spc="5" dirty="0">
                <a:ea typeface="Calibri"/>
              </a:rPr>
              <a:t> </a:t>
            </a:r>
            <a:r>
              <a:rPr lang="ru-RU" dirty="0">
                <a:ea typeface="Calibri"/>
              </a:rPr>
              <a:t>тихое,</a:t>
            </a:r>
            <a:r>
              <a:rPr lang="ru-RU" spc="-70" dirty="0">
                <a:ea typeface="Calibri"/>
              </a:rPr>
              <a:t> </a:t>
            </a:r>
            <a:r>
              <a:rPr lang="ru-RU" dirty="0">
                <a:ea typeface="Calibri"/>
              </a:rPr>
              <a:t>спокойное.</a:t>
            </a:r>
          </a:p>
          <a:p>
            <a:pPr marL="459105" algn="just">
              <a:lnSpc>
                <a:spcPts val="1335"/>
              </a:lnSpc>
              <a:spcBef>
                <a:spcPts val="15"/>
              </a:spcBef>
              <a:spcAft>
                <a:spcPts val="0"/>
              </a:spcAft>
              <a:tabLst>
                <a:tab pos="2990215" algn="l"/>
              </a:tabLst>
            </a:pPr>
            <a:r>
              <a:rPr lang="ru-RU" i="1" dirty="0">
                <a:ea typeface="Calibri"/>
              </a:rPr>
              <a:t>Море</a:t>
            </a:r>
            <a:r>
              <a:rPr lang="ru-RU" i="1" spc="220" dirty="0">
                <a:ea typeface="Calibri"/>
              </a:rPr>
              <a:t> </a:t>
            </a:r>
            <a:r>
              <a:rPr lang="ru-RU" i="1" dirty="0">
                <a:ea typeface="Calibri"/>
              </a:rPr>
              <a:t>вздуется</a:t>
            </a:r>
            <a:r>
              <a:rPr lang="ru-RU" i="1" spc="-35" dirty="0">
                <a:ea typeface="Calibri"/>
              </a:rPr>
              <a:t> </a:t>
            </a:r>
            <a:r>
              <a:rPr lang="ru-RU" i="1" dirty="0">
                <a:ea typeface="Calibri"/>
              </a:rPr>
              <a:t>бурливо,	Разольется</a:t>
            </a:r>
            <a:r>
              <a:rPr lang="ru-RU" i="1" spc="215" dirty="0">
                <a:ea typeface="Calibri"/>
              </a:rPr>
              <a:t> </a:t>
            </a:r>
            <a:r>
              <a:rPr lang="ru-RU" i="1" dirty="0">
                <a:ea typeface="Calibri"/>
              </a:rPr>
              <a:t>в</a:t>
            </a:r>
            <a:r>
              <a:rPr lang="ru-RU" i="1" spc="-10" dirty="0">
                <a:ea typeface="Calibri"/>
              </a:rPr>
              <a:t> </a:t>
            </a:r>
            <a:r>
              <a:rPr lang="ru-RU" i="1" dirty="0">
                <a:ea typeface="Calibri"/>
              </a:rPr>
              <a:t>шумном</a:t>
            </a:r>
            <a:r>
              <a:rPr lang="ru-RU" i="1" spc="-5" dirty="0">
                <a:ea typeface="Calibri"/>
              </a:rPr>
              <a:t> </a:t>
            </a:r>
            <a:r>
              <a:rPr lang="ru-RU" i="1" dirty="0">
                <a:ea typeface="Calibri"/>
              </a:rPr>
              <a:t>беге,</a:t>
            </a:r>
            <a:endParaRPr lang="ru-RU" dirty="0">
              <a:ea typeface="Calibri"/>
            </a:endParaRPr>
          </a:p>
          <a:p>
            <a:pPr marL="459105" algn="just">
              <a:lnSpc>
                <a:spcPts val="1310"/>
              </a:lnSpc>
              <a:spcAft>
                <a:spcPts val="0"/>
              </a:spcAft>
              <a:tabLst>
                <a:tab pos="2966085" algn="l"/>
              </a:tabLst>
            </a:pPr>
            <a:r>
              <a:rPr lang="ru-RU" i="1" dirty="0">
                <a:ea typeface="Calibri"/>
              </a:rPr>
              <a:t>Закипит,</a:t>
            </a:r>
            <a:r>
              <a:rPr lang="ru-RU" i="1" spc="-15" dirty="0">
                <a:ea typeface="Calibri"/>
              </a:rPr>
              <a:t> </a:t>
            </a:r>
            <a:r>
              <a:rPr lang="ru-RU" i="1" dirty="0">
                <a:ea typeface="Calibri"/>
              </a:rPr>
              <a:t>подымет   </a:t>
            </a:r>
            <a:r>
              <a:rPr lang="ru-RU" i="1" spc="200" dirty="0">
                <a:ea typeface="Calibri"/>
              </a:rPr>
              <a:t> </a:t>
            </a:r>
            <a:r>
              <a:rPr lang="ru-RU" i="1" dirty="0">
                <a:ea typeface="Calibri"/>
              </a:rPr>
              <a:t>вой,	И</a:t>
            </a:r>
            <a:r>
              <a:rPr lang="ru-RU" i="1" spc="-15" dirty="0">
                <a:ea typeface="Calibri"/>
              </a:rPr>
              <a:t> </a:t>
            </a:r>
            <a:r>
              <a:rPr lang="ru-RU" i="1" dirty="0">
                <a:ea typeface="Calibri"/>
              </a:rPr>
              <a:t>очутятся</a:t>
            </a:r>
            <a:r>
              <a:rPr lang="ru-RU" i="1" spc="-5" dirty="0">
                <a:ea typeface="Calibri"/>
              </a:rPr>
              <a:t> </a:t>
            </a:r>
            <a:r>
              <a:rPr lang="ru-RU" i="1" dirty="0">
                <a:ea typeface="Calibri"/>
              </a:rPr>
              <a:t>на</a:t>
            </a:r>
            <a:r>
              <a:rPr lang="ru-RU" i="1" spc="-15" dirty="0">
                <a:ea typeface="Calibri"/>
              </a:rPr>
              <a:t> </a:t>
            </a:r>
            <a:r>
              <a:rPr lang="ru-RU" i="1" dirty="0">
                <a:ea typeface="Calibri"/>
              </a:rPr>
              <a:t>бреге,</a:t>
            </a:r>
            <a:endParaRPr lang="ru-RU" dirty="0">
              <a:ea typeface="Calibri"/>
            </a:endParaRPr>
          </a:p>
          <a:p>
            <a:pPr marL="2938780" marR="2310130" indent="-2449195" algn="just">
              <a:lnSpc>
                <a:spcPct val="97000"/>
              </a:lnSpc>
              <a:spcAft>
                <a:spcPts val="0"/>
              </a:spcAft>
              <a:tabLst>
                <a:tab pos="2962910" algn="l"/>
              </a:tabLst>
            </a:pPr>
            <a:r>
              <a:rPr lang="ru-RU" i="1" dirty="0">
                <a:ea typeface="Calibri"/>
              </a:rPr>
              <a:t>Хлынет</a:t>
            </a:r>
            <a:r>
              <a:rPr lang="ru-RU" i="1" spc="-20" dirty="0">
                <a:ea typeface="Calibri"/>
              </a:rPr>
              <a:t> </a:t>
            </a:r>
            <a:r>
              <a:rPr lang="ru-RU" i="1" dirty="0">
                <a:ea typeface="Calibri"/>
              </a:rPr>
              <a:t>на</a:t>
            </a:r>
            <a:r>
              <a:rPr lang="ru-RU" i="1" spc="-20" dirty="0">
                <a:ea typeface="Calibri"/>
              </a:rPr>
              <a:t> </a:t>
            </a:r>
            <a:r>
              <a:rPr lang="ru-RU" i="1" dirty="0">
                <a:ea typeface="Calibri"/>
              </a:rPr>
              <a:t>берег</a:t>
            </a:r>
            <a:r>
              <a:rPr lang="ru-RU" i="1" spc="-5" dirty="0">
                <a:ea typeface="Calibri"/>
              </a:rPr>
              <a:t> </a:t>
            </a:r>
            <a:r>
              <a:rPr lang="ru-RU" i="1" dirty="0">
                <a:ea typeface="Calibri"/>
              </a:rPr>
              <a:t>пустой,		В</a:t>
            </a:r>
            <a:r>
              <a:rPr lang="ru-RU" i="1" spc="5" dirty="0">
                <a:ea typeface="Calibri"/>
              </a:rPr>
              <a:t> </a:t>
            </a:r>
            <a:r>
              <a:rPr lang="ru-RU" i="1" dirty="0">
                <a:ea typeface="Calibri"/>
              </a:rPr>
              <a:t>чешуе,</a:t>
            </a:r>
            <a:r>
              <a:rPr lang="ru-RU" i="1" spc="5" dirty="0">
                <a:ea typeface="Calibri"/>
              </a:rPr>
              <a:t> </a:t>
            </a:r>
            <a:r>
              <a:rPr lang="ru-RU" i="1" dirty="0">
                <a:ea typeface="Calibri"/>
              </a:rPr>
              <a:t>как</a:t>
            </a:r>
            <a:r>
              <a:rPr lang="ru-RU" i="1" spc="5" dirty="0">
                <a:ea typeface="Calibri"/>
              </a:rPr>
              <a:t> </a:t>
            </a:r>
            <a:r>
              <a:rPr lang="ru-RU" i="1" dirty="0">
                <a:ea typeface="Calibri"/>
              </a:rPr>
              <a:t>жар</a:t>
            </a:r>
            <a:r>
              <a:rPr lang="ru-RU" i="1" spc="5" dirty="0">
                <a:ea typeface="Calibri"/>
              </a:rPr>
              <a:t> </a:t>
            </a:r>
            <a:r>
              <a:rPr lang="ru-RU" i="1" dirty="0">
                <a:ea typeface="Calibri"/>
              </a:rPr>
              <a:t>горя,</a:t>
            </a:r>
            <a:r>
              <a:rPr lang="ru-RU" i="1" spc="-235" dirty="0">
                <a:ea typeface="Calibri"/>
              </a:rPr>
              <a:t> </a:t>
            </a:r>
            <a:r>
              <a:rPr lang="ru-RU" i="1" dirty="0">
                <a:ea typeface="Calibri"/>
              </a:rPr>
              <a:t>Тридцать</a:t>
            </a:r>
            <a:r>
              <a:rPr lang="ru-RU" i="1" spc="-45" dirty="0">
                <a:ea typeface="Calibri"/>
              </a:rPr>
              <a:t> </a:t>
            </a:r>
            <a:r>
              <a:rPr lang="ru-RU" i="1" dirty="0">
                <a:ea typeface="Calibri"/>
              </a:rPr>
              <a:t>три</a:t>
            </a:r>
            <a:r>
              <a:rPr lang="ru-RU" i="1" spc="-50" dirty="0">
                <a:ea typeface="Calibri"/>
              </a:rPr>
              <a:t> </a:t>
            </a:r>
            <a:r>
              <a:rPr lang="ru-RU" i="1" dirty="0">
                <a:ea typeface="Calibri"/>
              </a:rPr>
              <a:t>богатыря.</a:t>
            </a:r>
            <a:endParaRPr lang="ru-RU" dirty="0">
              <a:ea typeface="Calibri"/>
            </a:endParaRPr>
          </a:p>
          <a:p>
            <a:pPr marL="3724910" algn="just">
              <a:spcBef>
                <a:spcPts val="5"/>
              </a:spcBef>
              <a:spcAft>
                <a:spcPts val="0"/>
              </a:spcAft>
            </a:pPr>
            <a:r>
              <a:rPr lang="ru-RU" dirty="0">
                <a:ea typeface="Calibri"/>
              </a:rPr>
              <a:t>Затем</a:t>
            </a:r>
            <a:r>
              <a:rPr lang="ru-RU" spc="225" dirty="0">
                <a:ea typeface="Calibri"/>
              </a:rPr>
              <a:t> </a:t>
            </a:r>
            <a:r>
              <a:rPr lang="ru-RU" dirty="0">
                <a:ea typeface="Calibri"/>
              </a:rPr>
              <a:t>педагог</a:t>
            </a:r>
            <a:r>
              <a:rPr lang="ru-RU" spc="-35" dirty="0">
                <a:ea typeface="Calibri"/>
              </a:rPr>
              <a:t> </a:t>
            </a:r>
            <a:r>
              <a:rPr lang="ru-RU" dirty="0">
                <a:ea typeface="Calibri"/>
              </a:rPr>
              <a:t>знакомит</a:t>
            </a:r>
            <a:r>
              <a:rPr lang="ru-RU" spc="-25" dirty="0">
                <a:ea typeface="Calibri"/>
              </a:rPr>
              <a:t> </a:t>
            </a:r>
            <a:r>
              <a:rPr lang="ru-RU" dirty="0">
                <a:ea typeface="Calibri"/>
              </a:rPr>
              <a:t>детей</a:t>
            </a:r>
            <a:r>
              <a:rPr lang="ru-RU" spc="-5" dirty="0">
                <a:ea typeface="Calibri"/>
              </a:rPr>
              <a:t> </a:t>
            </a:r>
            <a:r>
              <a:rPr lang="ru-RU" dirty="0">
                <a:ea typeface="Calibri"/>
              </a:rPr>
              <a:t>с</a:t>
            </a:r>
            <a:r>
              <a:rPr lang="ru-RU" spc="-5" dirty="0">
                <a:ea typeface="Calibri"/>
              </a:rPr>
              <a:t> </a:t>
            </a:r>
            <a:r>
              <a:rPr lang="ru-RU" dirty="0">
                <a:ea typeface="Calibri"/>
              </a:rPr>
              <a:t>пособием.</a:t>
            </a:r>
          </a:p>
        </p:txBody>
      </p:sp>
      <p:sp>
        <p:nvSpPr>
          <p:cNvPr id="7" name="Прямоугольник 6"/>
          <p:cNvSpPr/>
          <p:nvPr/>
        </p:nvSpPr>
        <p:spPr>
          <a:xfrm>
            <a:off x="323528" y="787568"/>
            <a:ext cx="8568952" cy="4524315"/>
          </a:xfrm>
          <a:prstGeom prst="rect">
            <a:avLst/>
          </a:prstGeom>
        </p:spPr>
        <p:txBody>
          <a:bodyPr wrap="square">
            <a:spAutoFit/>
          </a:bodyPr>
          <a:lstStyle/>
          <a:p>
            <a:r>
              <a:rPr lang="ru-RU" b="1" dirty="0"/>
              <a:t>Цель. </a:t>
            </a:r>
            <a:r>
              <a:rPr lang="ru-RU" dirty="0"/>
              <a:t>Знакомить детей с особенностями классического музыкального произведения.</a:t>
            </a:r>
          </a:p>
          <a:p>
            <a:r>
              <a:rPr lang="ru-RU" dirty="0"/>
              <a:t>Учить воспринимать	образное содержание музыки. Развивать представление об изобразительных возможностях музыки, ее способности отображать явления окружающей природы.</a:t>
            </a:r>
          </a:p>
          <a:p>
            <a:r>
              <a:rPr lang="ru-RU" b="1" dirty="0"/>
              <a:t>Игровой материал: </a:t>
            </a:r>
            <a:r>
              <a:rPr lang="ru-RU" dirty="0"/>
              <a:t>три карточки с изображением	моря – спокойного, взволнованного, бушующего; грамзапись, наборы картинок с изображением волн моря на каждого ребенка.</a:t>
            </a:r>
          </a:p>
          <a:p>
            <a:r>
              <a:rPr lang="ru-RU" b="1" dirty="0"/>
              <a:t>Методика проведения НА ПЕРВОМ ЭТАПЕ.</a:t>
            </a:r>
          </a:p>
          <a:p>
            <a:r>
              <a:rPr lang="ru-RU" dirty="0"/>
              <a:t>Педагог предлагает послушать детям пьесу Римского- Корсаково «Море» и рассказывает, что композитор нарисовал яркую картину моря, показывая разные его состояния: взволнованное, бушующее и тихое, спокойное.</a:t>
            </a:r>
          </a:p>
          <a:p>
            <a:r>
              <a:rPr lang="ru-RU" i="1" dirty="0"/>
              <a:t>Море вздуется бурливо,	Разольется в шумном беге,</a:t>
            </a:r>
            <a:endParaRPr lang="ru-RU" dirty="0"/>
          </a:p>
          <a:p>
            <a:r>
              <a:rPr lang="ru-RU" i="1" dirty="0"/>
              <a:t>Закипит, подымет    вой,	И очутятся на бреге,</a:t>
            </a:r>
            <a:endParaRPr lang="ru-RU" dirty="0"/>
          </a:p>
          <a:p>
            <a:r>
              <a:rPr lang="ru-RU" i="1" dirty="0"/>
              <a:t>Хлынет на берег пустой,		В чешуе, как жар горя, Тридцать три богатыря.</a:t>
            </a:r>
            <a:endParaRPr lang="ru-RU" dirty="0"/>
          </a:p>
          <a:p>
            <a:r>
              <a:rPr lang="ru-RU" dirty="0"/>
              <a:t>Затем педагог знакомит детей с пособием.</a:t>
            </a:r>
          </a:p>
        </p:txBody>
      </p:sp>
    </p:spTree>
    <p:extLst>
      <p:ext uri="{BB962C8B-B14F-4D97-AF65-F5344CB8AC3E}">
        <p14:creationId xmlns:p14="http://schemas.microsoft.com/office/powerpoint/2010/main" val="39408859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93663"/>
            <a:ext cx="8351837" cy="666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image32.png" descr="Описание: C:\Users\836D~1\AppData\Local\Temp\Rar$DIa0.067\0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3405270"/>
            <a:ext cx="2658913" cy="1610461"/>
          </a:xfrm>
          <a:prstGeom prst="rect">
            <a:avLst/>
          </a:prstGeom>
          <a:noFill/>
          <a:extLst>
            <a:ext uri="{909E8E84-426E-40DD-AFC4-6F175D3DCCD1}">
              <a14:hiddenFill xmlns:a14="http://schemas.microsoft.com/office/drawing/2010/main">
                <a:solidFill>
                  <a:srgbClr val="FFFFFF"/>
                </a:solidFill>
              </a14:hiddenFill>
            </a:ext>
          </a:extLst>
        </p:spPr>
      </p:pic>
      <p:pic>
        <p:nvPicPr>
          <p:cNvPr id="7169" name="image33.png" descr="Описание: C:\Users\836D~1\AppData\Local\Temp\Rar$DIa0.180\ce1eb1e3465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4970334"/>
            <a:ext cx="2475855" cy="1526703"/>
          </a:xfrm>
          <a:prstGeom prst="rect">
            <a:avLst/>
          </a:prstGeom>
          <a:noFill/>
          <a:extLst>
            <a:ext uri="{909E8E84-426E-40DD-AFC4-6F175D3DCCD1}">
              <a14:hiddenFill xmlns:a14="http://schemas.microsoft.com/office/drawing/2010/main">
                <a:solidFill>
                  <a:srgbClr val="FFFFFF"/>
                </a:solidFill>
              </a14:hiddenFill>
            </a:ext>
          </a:extLst>
        </p:spPr>
      </p:pic>
      <p:pic>
        <p:nvPicPr>
          <p:cNvPr id="7170" name="image34.png" descr="Описание: C:\Users\836D~1\AppData\Local\Temp\Rar$DIa0.343\c5d95e4d1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8162" y="3405270"/>
            <a:ext cx="2356520" cy="165005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p:cNvSpPr>
            <a:spLocks noChangeArrowheads="1"/>
          </p:cNvSpPr>
          <p:nvPr/>
        </p:nvSpPr>
        <p:spPr bwMode="auto">
          <a:xfrm>
            <a:off x="0" y="332656"/>
            <a:ext cx="9252520" cy="3447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1" u="none" strike="noStrike" cap="none" normalizeH="0" baseline="0" dirty="0" smtClean="0">
                <a:ln>
                  <a:noFill/>
                </a:ln>
                <a:solidFill>
                  <a:schemeClr val="tx1"/>
                </a:solidFill>
                <a:effectLst/>
                <a:latin typeface="Arial" pitchFamily="34" charset="0"/>
                <a:ea typeface="Calibri" pitchFamily="34" charset="0"/>
                <a:cs typeface="Arial" pitchFamily="34" charset="0"/>
              </a:rPr>
              <a:t>НА ВТОРОМ ЭТАПЕ.</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Педагог предлагает проследить, как меняется</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характер музыки на протяжении звучания всей пьесы.</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Один из детей с помощью карточек показывает эти изменения, т.е.</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раскладывает карточки в той последовательности, которая соответствует развитию музыкального образа.</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НА ТРЕТЬЕМ ЭТАПЕ. Педагог предлагает детям танцевальными движениями под музыку с помощью шарфов, лент, платочков, изобразить состояние моря (взволнованное, бушующее и тихое спокойное). Музыкальный репертуар. «Море» </a:t>
            </a:r>
            <a:r>
              <a:rPr kumimoji="0" lang="ru-RU" sz="2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Н.Римского</a:t>
            </a:r>
            <a:r>
              <a:rPr kumimoji="0" lang="ru-RU"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-Корсакова</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5"/>
          <p:cNvSpPr>
            <a:spLocks noChangeArrowheads="1"/>
          </p:cNvSpPr>
          <p:nvPr/>
        </p:nvSpPr>
        <p:spPr bwMode="auto">
          <a:xfrm>
            <a:off x="0" y="463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Arial" pitchFamily="34" charset="0"/>
                <a:ea typeface="Calibri" pitchFamily="34" charset="0"/>
                <a:cs typeface="Arial" pitchFamily="34" charset="0"/>
              </a:rPr>
              <a:t/>
            </a:r>
            <a:br>
              <a:rPr kumimoji="0" lang="ru-RU" sz="1100" b="0" i="0" u="none" strike="noStrike" cap="none" normalizeH="0" baseline="0" smtClean="0">
                <a:ln>
                  <a:noFill/>
                </a:ln>
                <a:solidFill>
                  <a:schemeClr val="tx1"/>
                </a:solidFill>
                <a:effectLst/>
                <a:latin typeface="Arial" pitchFamily="34" charset="0"/>
                <a:ea typeface="Calibri"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33322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99995"/>
            <a:ext cx="8351837" cy="666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4"/>
          <p:cNvSpPr>
            <a:spLocks noChangeArrowheads="1"/>
          </p:cNvSpPr>
          <p:nvPr/>
        </p:nvSpPr>
        <p:spPr bwMode="auto">
          <a:xfrm>
            <a:off x="269145" y="195451"/>
            <a:ext cx="6300192"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Игра на развитие слухового восприятия</a:t>
            </a:r>
          </a:p>
          <a:p>
            <a:pPr marL="0" marR="0" lvl="0" indent="0" algn="l" defTabSz="914400" rtl="0" eaLnBrk="1" fontAlgn="base" latinLnBrk="0" hangingPunct="1">
              <a:lnSpc>
                <a:spcPct val="100000"/>
              </a:lnSpc>
              <a:spcBef>
                <a:spcPct val="0"/>
              </a:spcBef>
              <a:spcAft>
                <a:spcPct val="0"/>
              </a:spcAft>
              <a:buClrTx/>
              <a:buSzTx/>
              <a:buFontTx/>
              <a:buNone/>
              <a:tabLst/>
            </a:pPr>
            <a:endParaRPr lang="ru-RU" sz="2000" b="1" dirty="0" smtClean="0">
              <a:solidFill>
                <a:srgbClr val="FF0000"/>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2000" b="1" dirty="0">
              <a:solidFill>
                <a:srgbClr val="FF0000"/>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2000" b="1" dirty="0" smtClean="0">
              <a:solidFill>
                <a:srgbClr val="FF0000"/>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2000" b="1" dirty="0" smtClean="0">
              <a:solidFill>
                <a:srgbClr val="FF0000"/>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2000" b="1" dirty="0">
              <a:solidFill>
                <a:srgbClr val="FF0000"/>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3" name="Group 1"/>
          <p:cNvGrpSpPr>
            <a:grpSpLocks/>
          </p:cNvGrpSpPr>
          <p:nvPr/>
        </p:nvGrpSpPr>
        <p:grpSpPr bwMode="auto">
          <a:xfrm>
            <a:off x="5940153" y="3284985"/>
            <a:ext cx="2977510" cy="3207772"/>
            <a:chOff x="6984" y="323"/>
            <a:chExt cx="3646" cy="4843"/>
          </a:xfrm>
        </p:grpSpPr>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4" y="323"/>
              <a:ext cx="3646" cy="3056"/>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1" y="3388"/>
              <a:ext cx="2949" cy="1778"/>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Rectangle 5"/>
          <p:cNvSpPr>
            <a:spLocks noChangeArrowheads="1"/>
          </p:cNvSpPr>
          <p:nvPr/>
        </p:nvSpPr>
        <p:spPr bwMode="auto">
          <a:xfrm rot="10800000" flipV="1">
            <a:off x="323528" y="482905"/>
            <a:ext cx="92395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«Колобок»</a:t>
            </a:r>
            <a:endParaRPr kumimoji="0" lang="ru-RU" sz="2000" b="0" i="0" u="none" strike="noStrike" cap="none" normalizeH="0" baseline="0" dirty="0" smtClean="0">
              <a:ln>
                <a:noFill/>
              </a:ln>
              <a:solidFill>
                <a:srgbClr val="FF0000"/>
              </a:solidFill>
              <a:effectLst/>
              <a:latin typeface="Arial" pitchFamily="34" charset="0"/>
              <a:cs typeface="Arial" pitchFamily="34" charset="0"/>
            </a:endParaRPr>
          </a:p>
        </p:txBody>
      </p:sp>
      <p:sp>
        <p:nvSpPr>
          <p:cNvPr id="5" name="Rectangle 7"/>
          <p:cNvSpPr>
            <a:spLocks noChangeArrowheads="1"/>
          </p:cNvSpPr>
          <p:nvPr/>
        </p:nvSpPr>
        <p:spPr bwMode="auto">
          <a:xfrm>
            <a:off x="69365" y="1358766"/>
            <a:ext cx="8995259"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Calibri" pitchFamily="34" charset="0"/>
                <a:cs typeface="Arial" pitchFamily="34" charset="0"/>
              </a:rPr>
              <a:t>Цель. </a:t>
            </a: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Развивать у детей представление о регистрах (высокий, средний, низкий).</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Calibri" pitchFamily="34" charset="0"/>
                <a:cs typeface="Arial" pitchFamily="34" charset="0"/>
              </a:rPr>
              <a:t>Игровой материал: </a:t>
            </a: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Карточка из плотного картона,</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lvl="0" fontAlgn="base">
              <a:spcBef>
                <a:spcPct val="0"/>
              </a:spcBef>
              <a:spcAft>
                <a:spcPct val="0"/>
              </a:spcAft>
            </a:pP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разделена на две части: слева изображен весёлый колобок; справа вырезано окошко. С обратной стороны – заклеено. В щель вставляется полоска из картона в виде линейки, разделённой на четыре равные части, на каждой из которой изображён тот или иной персонаж сказки </a:t>
            </a:r>
            <a:r>
              <a:rPr lang="ru-RU" dirty="0" smtClean="0">
                <a:latin typeface="Arial" pitchFamily="34" charset="0"/>
                <a:ea typeface="Calibri" pitchFamily="34" charset="0"/>
                <a:cs typeface="Arial" pitchFamily="34" charset="0"/>
              </a:rPr>
              <a:t>заяц</a:t>
            </a:r>
            <a:r>
              <a:rPr lang="ru-RU" dirty="0">
                <a:latin typeface="Arial" pitchFamily="34" charset="0"/>
                <a:ea typeface="Calibri" pitchFamily="34" charset="0"/>
                <a:cs typeface="Arial" pitchFamily="34" charset="0"/>
              </a:rPr>
              <a:t>, лиса, волк, медведь). Линейка должна передвигаться, чтобы каждый</a:t>
            </a:r>
            <a:endParaRPr lang="ru-RU" sz="800" dirty="0">
              <a:latin typeface="Arial" pitchFamily="34" charset="0"/>
              <a:cs typeface="Arial" pitchFamily="34" charset="0"/>
            </a:endParaRPr>
          </a:p>
          <a:p>
            <a:pPr lvl="0" eaLnBrk="0" fontAlgn="base" hangingPunct="0">
              <a:spcBef>
                <a:spcPct val="0"/>
              </a:spcBef>
              <a:spcAft>
                <a:spcPct val="0"/>
              </a:spcAft>
            </a:pPr>
            <a:r>
              <a:rPr lang="ru-RU" dirty="0">
                <a:latin typeface="Arial" pitchFamily="34" charset="0"/>
                <a:ea typeface="Calibri" pitchFamily="34" charset="0"/>
                <a:cs typeface="Arial" pitchFamily="34" charset="0"/>
              </a:rPr>
              <a:t>раз в окошке появлялся в новом персонаже.</a:t>
            </a:r>
            <a:endParaRPr lang="ru-RU" sz="8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pic>
        <p:nvPicPr>
          <p:cNvPr id="8198" name="image37.png" descr="Описание: волк заяц"/>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1383" y="3717032"/>
            <a:ext cx="3117701" cy="187220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8"/>
          <p:cNvSpPr>
            <a:spLocks noChangeArrowheads="1"/>
          </p:cNvSpPr>
          <p:nvPr/>
        </p:nvSpPr>
        <p:spPr bwMode="auto">
          <a:xfrm rot="10800000" flipV="1">
            <a:off x="269145" y="25365"/>
            <a:ext cx="894153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lang="ru-RU" sz="1200" dirty="0">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dirty="0">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dirty="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577969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99995"/>
            <a:ext cx="8351837" cy="666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24246" y="0"/>
            <a:ext cx="8856984" cy="6186309"/>
          </a:xfrm>
          <a:prstGeom prst="rect">
            <a:avLst/>
          </a:prstGeom>
        </p:spPr>
        <p:txBody>
          <a:bodyPr wrap="square">
            <a:spAutoFit/>
          </a:bodyPr>
          <a:lstStyle/>
          <a:p>
            <a:r>
              <a:rPr lang="ru-RU" b="1" dirty="0"/>
              <a:t>Методика проведения</a:t>
            </a:r>
          </a:p>
          <a:p>
            <a:r>
              <a:rPr lang="ru-RU" i="1" dirty="0"/>
              <a:t>НА ПЕРВОМ ЭТАПЕ. </a:t>
            </a:r>
            <a:r>
              <a:rPr lang="ru-RU" dirty="0"/>
              <a:t>Дети вспоминают сказку «</a:t>
            </a:r>
          </a:p>
          <a:p>
            <a:r>
              <a:rPr lang="ru-RU" dirty="0"/>
              <a:t>Колобок», перечисляют всех героев, которые встречаются</a:t>
            </a:r>
          </a:p>
          <a:p>
            <a:r>
              <a:rPr lang="ru-RU" dirty="0"/>
              <a:t>колобку на пути. Затем педагог исполняет в разной последовательности музыкальные пьесы характеризующие персонажи сказки. Каждая пьеса звучит в определённом регистре: «заяц» - высокий, «лиса»</a:t>
            </a:r>
          </a:p>
          <a:p>
            <a:r>
              <a:rPr lang="ru-RU" dirty="0"/>
              <a:t>- средний, «волк» - низкий, «медведь» – очень низкий. После прослушивания какой-либо пьесы дети отгадывают, кто изображён в музыке (кого встретил колобок), и пользуясь пособием, устанавливает линейку с картинками в соответствующее положение, так что рядом с колобком оказывается тот персонаж, образ которого передан в музыке.</a:t>
            </a:r>
          </a:p>
          <a:p>
            <a:r>
              <a:rPr lang="ru-RU" i="1" dirty="0"/>
              <a:t>НА ВТОРОМ ЭТАПЕ. </a:t>
            </a:r>
            <a:r>
              <a:rPr lang="ru-RU" dirty="0"/>
              <a:t>Педагог исполняет все пьесы поочередно (в любой последовательности). Дети по двое выполняют задание: один с помощью пособия выбирает карточку, соответствующую тому персонажу, который изображен в музыке; другой движется под музыку, подражая действиям данного персонажа. Остальные дети оценивают задание.</a:t>
            </a:r>
          </a:p>
          <a:p>
            <a:r>
              <a:rPr lang="ru-RU" i="1" dirty="0"/>
              <a:t>НА ТРЕТЬЕМ ЭТАПЕ. </a:t>
            </a:r>
            <a:r>
              <a:rPr lang="ru-RU" dirty="0"/>
              <a:t>Четверо детей выходят и по очереди загадывают остальным загадки: «по секрету» сообщают педагогу, кого из персонажей сказки будут изображать, он исполняет соответствующую пьесу, а ребенок импровизирует движения своего персонажа. Остальные дети по желанию отгадывают загадки: берут пособие и находят на линейке изображение персонажа, музыка которого только что прозвучала.</a:t>
            </a:r>
          </a:p>
          <a:p>
            <a:r>
              <a:rPr lang="ru-RU" dirty="0"/>
              <a:t>Музыкальный репертуар: «Кого встретил колобок?» Г. </a:t>
            </a:r>
            <a:r>
              <a:rPr lang="ru-RU" dirty="0" err="1"/>
              <a:t>Левкодимова</a:t>
            </a:r>
            <a:r>
              <a:rPr lang="ru-RU" dirty="0"/>
              <a:t>.</a:t>
            </a:r>
          </a:p>
        </p:txBody>
      </p:sp>
    </p:spTree>
    <p:extLst>
      <p:ext uri="{BB962C8B-B14F-4D97-AF65-F5344CB8AC3E}">
        <p14:creationId xmlns:p14="http://schemas.microsoft.com/office/powerpoint/2010/main" val="19844434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99995"/>
            <a:ext cx="8351837" cy="666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5"/>
          <p:cNvSpPr>
            <a:spLocks noChangeArrowheads="1"/>
          </p:cNvSpPr>
          <p:nvPr/>
        </p:nvSpPr>
        <p:spPr bwMode="auto">
          <a:xfrm>
            <a:off x="107504" y="-28078"/>
            <a:ext cx="9036497"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68288" algn="l"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rgbClr val="FF0000"/>
              </a:solidFill>
              <a:effectLst/>
              <a:latin typeface="Arial" pitchFamily="34" charset="0"/>
              <a:ea typeface="Calibri" pitchFamily="34" charset="0"/>
              <a:cs typeface="Arial" pitchFamily="34" charset="0"/>
            </a:endParaRPr>
          </a:p>
          <a:p>
            <a:pPr lvl="0" indent="268288" fontAlgn="base">
              <a:spcBef>
                <a:spcPct val="0"/>
              </a:spcBef>
              <a:spcAft>
                <a:spcPct val="0"/>
              </a:spcAft>
            </a:pPr>
            <a:r>
              <a:rPr lang="ru-RU" sz="2400" b="1" dirty="0">
                <a:solidFill>
                  <a:srgbClr val="FF0000"/>
                </a:solidFill>
                <a:latin typeface="Arial" pitchFamily="34" charset="0"/>
                <a:ea typeface="Calibri" pitchFamily="34" charset="0"/>
                <a:cs typeface="Arial" pitchFamily="34" charset="0"/>
              </a:rPr>
              <a:t>Игра  на различие динамических оттенков</a:t>
            </a:r>
            <a:endParaRPr lang="ru-RU" sz="2400" dirty="0">
              <a:solidFill>
                <a:srgbClr val="FF0000"/>
              </a:solidFill>
              <a:latin typeface="Arial" pitchFamily="34" charset="0"/>
              <a:cs typeface="Arial" pitchFamily="34" charset="0"/>
            </a:endParaRPr>
          </a:p>
          <a:p>
            <a:pPr lvl="0" indent="268288" eaLnBrk="0" fontAlgn="base" hangingPunct="0">
              <a:spcBef>
                <a:spcPct val="0"/>
              </a:spcBef>
              <a:spcAft>
                <a:spcPct val="0"/>
              </a:spcAft>
            </a:pPr>
            <a:r>
              <a:rPr lang="ru-RU" sz="2400" b="1" dirty="0">
                <a:solidFill>
                  <a:srgbClr val="FF0000"/>
                </a:solidFill>
                <a:latin typeface="Arial" pitchFamily="34" charset="0"/>
                <a:ea typeface="Calibri" pitchFamily="34" charset="0"/>
                <a:cs typeface="Arial" pitchFamily="34" charset="0"/>
              </a:rPr>
              <a:t>«Краски музыки»</a:t>
            </a:r>
            <a:endParaRPr lang="ru-RU" sz="2400" dirty="0">
              <a:solidFill>
                <a:srgbClr val="FF0000"/>
              </a:solidFill>
              <a:latin typeface="Arial" pitchFamily="34" charset="0"/>
              <a:cs typeface="Arial" pitchFamily="34" charset="0"/>
            </a:endParaRPr>
          </a:p>
          <a:p>
            <a:pPr marL="0" marR="0" lvl="0" indent="268288" algn="l" defTabSz="914400" rtl="0" eaLnBrk="0" fontAlgn="base" latinLnBrk="0" hangingPunct="0">
              <a:lnSpc>
                <a:spcPct val="100000"/>
              </a:lnSpc>
              <a:spcBef>
                <a:spcPct val="0"/>
              </a:spcBef>
              <a:spcAft>
                <a:spcPct val="0"/>
              </a:spcAft>
              <a:buClrTx/>
              <a:buSzTx/>
              <a:buFontTx/>
              <a:buNone/>
              <a:tabLst/>
            </a:pPr>
            <a:endParaRPr lang="ru-RU" sz="2400" b="1" dirty="0" smtClean="0">
              <a:solidFill>
                <a:srgbClr val="FF0000"/>
              </a:solidFill>
              <a:latin typeface="Arial" pitchFamily="34" charset="0"/>
              <a:ea typeface="Calibri" pitchFamily="34" charset="0"/>
              <a:cs typeface="Arial" pitchFamily="34" charset="0"/>
            </a:endParaRPr>
          </a:p>
          <a:p>
            <a:pPr marL="0" marR="0" lvl="0" indent="268288"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Calibri" pitchFamily="34" charset="0"/>
                <a:cs typeface="Arial" pitchFamily="34" charset="0"/>
              </a:rPr>
              <a:t>Цель. </a:t>
            </a: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Развивать у детей умение различать динамические оттенки в музыке и уметь находить им ассоциацию с определенным цветом.</a:t>
            </a:r>
          </a:p>
          <a:p>
            <a:pPr marL="0" marR="0" lvl="0" indent="268288" algn="l" defTabSz="914400" rtl="0" eaLnBrk="0" fontAlgn="base" latinLnBrk="0" hangingPunct="0">
              <a:lnSpc>
                <a:spcPct val="100000"/>
              </a:lnSpc>
              <a:spcBef>
                <a:spcPct val="0"/>
              </a:spcBef>
              <a:spcAft>
                <a:spcPct val="0"/>
              </a:spcAft>
              <a:buClrTx/>
              <a:buSzTx/>
              <a:buFontTx/>
              <a:buNone/>
              <a:tabLst/>
            </a:pPr>
            <a:endParaRPr lang="ru-RU" dirty="0">
              <a:latin typeface="Arial" pitchFamily="34" charset="0"/>
              <a:cs typeface="Arial" pitchFamily="34" charset="0"/>
            </a:endParaRPr>
          </a:p>
          <a:p>
            <a:pPr lvl="0" indent="268288" fontAlgn="base">
              <a:spcBef>
                <a:spcPct val="0"/>
              </a:spcBef>
              <a:spcAft>
                <a:spcPct val="0"/>
              </a:spcAft>
            </a:pPr>
            <a:r>
              <a:rPr lang="ru-RU" b="1" dirty="0">
                <a:solidFill>
                  <a:prstClr val="black"/>
                </a:solidFill>
                <a:latin typeface="Arial" pitchFamily="34" charset="0"/>
                <a:ea typeface="Calibri" pitchFamily="34" charset="0"/>
                <a:cs typeface="Arial" pitchFamily="34" charset="0"/>
              </a:rPr>
              <a:t>Игровой материал: </a:t>
            </a:r>
            <a:r>
              <a:rPr lang="ru-RU" dirty="0">
                <a:solidFill>
                  <a:prstClr val="black"/>
                </a:solidFill>
                <a:latin typeface="Arial" pitchFamily="34" charset="0"/>
                <a:ea typeface="Calibri" pitchFamily="34" charset="0"/>
                <a:cs typeface="Arial" pitchFamily="34" charset="0"/>
              </a:rPr>
              <a:t>квадраты разных цветов: красный, зеленый, голубой, любая игрушка, раздаточные карточки </a:t>
            </a:r>
          </a:p>
          <a:p>
            <a:pPr lvl="0" indent="268288" fontAlgn="base">
              <a:spcBef>
                <a:spcPct val="0"/>
              </a:spcBef>
              <a:spcAft>
                <a:spcPct val="0"/>
              </a:spcAft>
            </a:pPr>
            <a:r>
              <a:rPr lang="ru-RU" dirty="0">
                <a:solidFill>
                  <a:prstClr val="black"/>
                </a:solidFill>
                <a:latin typeface="Arial" pitchFamily="34" charset="0"/>
                <a:ea typeface="Calibri" pitchFamily="34" charset="0"/>
                <a:cs typeface="Arial" pitchFamily="34" charset="0"/>
              </a:rPr>
              <a:t>по количеству детей трех цветов: красный, зеленый, голубой.</a:t>
            </a:r>
            <a:endParaRPr lang="ru-RU" dirty="0">
              <a:solidFill>
                <a:prstClr val="black"/>
              </a:solidFill>
              <a:latin typeface="Arial" pitchFamily="34" charset="0"/>
              <a:cs typeface="Arial" pitchFamily="34" charset="0"/>
            </a:endParaRPr>
          </a:p>
          <a:p>
            <a:pPr marL="0" marR="0" lvl="0" indent="268288"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268288"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3" name="Group 1"/>
          <p:cNvGrpSpPr>
            <a:grpSpLocks/>
          </p:cNvGrpSpPr>
          <p:nvPr/>
        </p:nvGrpSpPr>
        <p:grpSpPr bwMode="auto">
          <a:xfrm>
            <a:off x="6228184" y="3030161"/>
            <a:ext cx="2624137" cy="2270125"/>
            <a:chOff x="6307" y="550"/>
            <a:chExt cx="4133" cy="3576"/>
          </a:xfrm>
        </p:grpSpPr>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7" y="549"/>
              <a:ext cx="1540" cy="1808"/>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5" y="549"/>
              <a:ext cx="1525" cy="2045"/>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4" y="2250"/>
              <a:ext cx="1323" cy="187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image41.jpeg" descr="C:\Users\Администратор\Desktop\Изображение 027.tif"/>
          <p:cNvPicPr/>
          <p:nvPr/>
        </p:nvPicPr>
        <p:blipFill>
          <a:blip r:embed="rId6" cstate="print"/>
          <a:stretch>
            <a:fillRect/>
          </a:stretch>
        </p:blipFill>
        <p:spPr>
          <a:xfrm>
            <a:off x="3563888" y="4692746"/>
            <a:ext cx="963930" cy="1114425"/>
          </a:xfrm>
          <a:prstGeom prst="rect">
            <a:avLst/>
          </a:prstGeom>
        </p:spPr>
      </p:pic>
      <p:pic>
        <p:nvPicPr>
          <p:cNvPr id="9" name="image42.jpeg" descr="C:\Users\Администратор\Desktop\Изображение 026.tif"/>
          <p:cNvPicPr/>
          <p:nvPr/>
        </p:nvPicPr>
        <p:blipFill>
          <a:blip r:embed="rId7" cstate="print"/>
          <a:stretch>
            <a:fillRect/>
          </a:stretch>
        </p:blipFill>
        <p:spPr>
          <a:xfrm>
            <a:off x="4860032" y="4760218"/>
            <a:ext cx="929005" cy="1078865"/>
          </a:xfrm>
          <a:prstGeom prst="rect">
            <a:avLst/>
          </a:prstGeom>
        </p:spPr>
      </p:pic>
      <p:pic>
        <p:nvPicPr>
          <p:cNvPr id="10" name="image43.jpeg" descr="C:\Users\Администратор\Desktop\Изображение 028.tif"/>
          <p:cNvPicPr/>
          <p:nvPr/>
        </p:nvPicPr>
        <p:blipFill>
          <a:blip r:embed="rId8" cstate="print"/>
          <a:stretch>
            <a:fillRect/>
          </a:stretch>
        </p:blipFill>
        <p:spPr>
          <a:xfrm>
            <a:off x="6012160" y="4704505"/>
            <a:ext cx="1007110" cy="1007110"/>
          </a:xfrm>
          <a:prstGeom prst="rect">
            <a:avLst/>
          </a:prstGeom>
        </p:spPr>
      </p:pic>
    </p:spTree>
    <p:extLst>
      <p:ext uri="{BB962C8B-B14F-4D97-AF65-F5344CB8AC3E}">
        <p14:creationId xmlns:p14="http://schemas.microsoft.com/office/powerpoint/2010/main" val="39015857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99995"/>
            <a:ext cx="8351837" cy="666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94120" y="116632"/>
            <a:ext cx="8949879" cy="6740307"/>
          </a:xfrm>
          <a:prstGeom prst="rect">
            <a:avLst/>
          </a:prstGeom>
        </p:spPr>
        <p:txBody>
          <a:bodyPr wrap="square">
            <a:spAutoFit/>
          </a:bodyPr>
          <a:lstStyle/>
          <a:p>
            <a:r>
              <a:rPr lang="ru-RU" b="1" dirty="0"/>
              <a:t>Методика проведения</a:t>
            </a:r>
            <a:endParaRPr lang="ru-RU" dirty="0"/>
          </a:p>
          <a:p>
            <a:r>
              <a:rPr lang="ru-RU" i="1" dirty="0"/>
              <a:t>НА ПЕРВОМ ЭТАПЕ.</a:t>
            </a:r>
            <a:endParaRPr lang="ru-RU" dirty="0"/>
          </a:p>
          <a:p>
            <a:r>
              <a:rPr lang="ru-RU" dirty="0"/>
              <a:t>Педагог исполняет пьесу. Дети определяют ее веселый</a:t>
            </a:r>
          </a:p>
          <a:p>
            <a:r>
              <a:rPr lang="ru-RU" dirty="0"/>
              <a:t>танцевальный характер, отвечает на вопросы педагога о том , как звучит музыка,</a:t>
            </a:r>
          </a:p>
          <a:p>
            <a:r>
              <a:rPr lang="ru-RU" dirty="0"/>
              <a:t>какие изменения в ней происходят (звучит то громче, то тише). При повторном исполнении пьесы, все внимательно следят за динамическими изменениями в музыке: от негромкого звучания первой части к тихому звучанию во второй части и громкому звучанию в третьей части. Дети слушают музыку, а потом показывают карточку соответствующего цвета (красная – громкое звучание, зеленая – умеренное звучание, голубая - тихое звучание).</a:t>
            </a:r>
          </a:p>
          <a:p>
            <a:r>
              <a:rPr lang="ru-RU" i="1" dirty="0"/>
              <a:t>НА ВТОРОМ ЭТАПЕ. </a:t>
            </a:r>
            <a:r>
              <a:rPr lang="ru-RU" dirty="0"/>
              <a:t>Перед исполнением пьесы педагог вызывает к себе ребенка и дает ему три квадрата разного цвета - красный, зеленый, голубой. Во время исполнения музыки ребенок, повернувшись к детям, поднимает тот или иной квадрат в соответствии с динамическими изменениями в музыке: на первую часть (не слишком громкую) поднимает зеленый квадрат; на вторую часть (тихую)- голубой; на третью часть (громкую)-красный. Дети дают оценку выполнению задания, исправляют не точности.</a:t>
            </a:r>
          </a:p>
          <a:p>
            <a:r>
              <a:rPr lang="ru-RU" i="1" dirty="0"/>
              <a:t>НА ТРЕТЬЕМ ЭТАПЕ. </a:t>
            </a:r>
            <a:r>
              <a:rPr lang="ru-RU" dirty="0"/>
              <a:t>Дети выбирают водящего, он выходит их зала. Все договариваются, куда спрятать игрушку. Водящий должен найти ее, руководствуясь, громкостью звучания песни (за раннее выученной), которую поют все дети: звучание усиливается по мере приближения к месту, где находится игрушка, или ослабевает по мере удаления от нее. После успешного выполнения задания все дети свободно пляшут под музыку, используя знакомые танцевальные движения.</a:t>
            </a:r>
          </a:p>
          <a:p>
            <a:r>
              <a:rPr lang="ru-RU" b="1" dirty="0"/>
              <a:t>Музыкальный репертуар: </a:t>
            </a:r>
            <a:r>
              <a:rPr lang="ru-RU" dirty="0"/>
              <a:t>«Громкая и тихая музыка» </a:t>
            </a:r>
            <a:r>
              <a:rPr lang="ru-RU" dirty="0" err="1"/>
              <a:t>Г.Портнова</a:t>
            </a:r>
            <a:r>
              <a:rPr lang="ru-RU" dirty="0"/>
              <a:t>, «Громкая и    тихая	музыка», </a:t>
            </a:r>
            <a:r>
              <a:rPr lang="ru-RU" dirty="0" err="1"/>
              <a:t>Г.Левкодимова</a:t>
            </a:r>
            <a:r>
              <a:rPr lang="ru-RU" dirty="0"/>
              <a:t>, «Слон и моська».</a:t>
            </a:r>
          </a:p>
        </p:txBody>
      </p:sp>
    </p:spTree>
    <p:extLst>
      <p:ext uri="{BB962C8B-B14F-4D97-AF65-F5344CB8AC3E}">
        <p14:creationId xmlns:p14="http://schemas.microsoft.com/office/powerpoint/2010/main" val="35093088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99995"/>
            <a:ext cx="8351837" cy="666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763688" y="188640"/>
            <a:ext cx="4572000" cy="707886"/>
          </a:xfrm>
          <a:prstGeom prst="rect">
            <a:avLst/>
          </a:prstGeom>
        </p:spPr>
        <p:txBody>
          <a:bodyPr>
            <a:spAutoFit/>
          </a:bodyPr>
          <a:lstStyle/>
          <a:p>
            <a:r>
              <a:rPr lang="ru-RU" sz="2000" b="1" dirty="0" smtClean="0">
                <a:solidFill>
                  <a:srgbClr val="FF0000"/>
                </a:solidFill>
              </a:rPr>
              <a:t>Игра на </a:t>
            </a:r>
            <a:r>
              <a:rPr lang="ru-RU" sz="2000" b="1" dirty="0">
                <a:solidFill>
                  <a:srgbClr val="FF0000"/>
                </a:solidFill>
              </a:rPr>
              <a:t>развитие тембрового слуха</a:t>
            </a:r>
            <a:endParaRPr lang="ru-RU" sz="2000" dirty="0">
              <a:solidFill>
                <a:srgbClr val="FF0000"/>
              </a:solidFill>
            </a:endParaRPr>
          </a:p>
          <a:p>
            <a:r>
              <a:rPr lang="ru-RU" sz="2000" b="1" dirty="0">
                <a:solidFill>
                  <a:srgbClr val="FF0000"/>
                </a:solidFill>
              </a:rPr>
              <a:t>«Музыкальный паровоз»</a:t>
            </a:r>
          </a:p>
        </p:txBody>
      </p:sp>
      <p:sp>
        <p:nvSpPr>
          <p:cNvPr id="3" name="Rectangle 7"/>
          <p:cNvSpPr>
            <a:spLocks noChangeArrowheads="1"/>
          </p:cNvSpPr>
          <p:nvPr/>
        </p:nvSpPr>
        <p:spPr bwMode="auto">
          <a:xfrm>
            <a:off x="194679" y="692696"/>
            <a:ext cx="8961107"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68288"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Calibri" pitchFamily="34" charset="0"/>
                <a:cs typeface="Arial" pitchFamily="34" charset="0"/>
              </a:rPr>
              <a:t>Цель. </a:t>
            </a: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Развивать умение различать тембр различных музыкальных </a:t>
            </a:r>
          </a:p>
          <a:p>
            <a:pPr marL="0" marR="0" lvl="0" indent="268288"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инструментов.</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268288"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Calibri" pitchFamily="34" charset="0"/>
                <a:cs typeface="Arial" pitchFamily="34" charset="0"/>
              </a:rPr>
              <a:t>Игровой материал: </a:t>
            </a: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Пособие «Паровоз», детские музыкальные инструменты, </a:t>
            </a:r>
          </a:p>
          <a:p>
            <a:pPr marL="0" marR="0" lvl="0" indent="268288"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карточки с изображением музыкальных инструментов.</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268288"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Calibri" pitchFamily="34" charset="0"/>
                <a:cs typeface="Arial" pitchFamily="34" charset="0"/>
              </a:rPr>
              <a:t>Методика проведения</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268288" algn="l"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Arial" pitchFamily="34" charset="0"/>
                <a:ea typeface="Calibri" pitchFamily="34" charset="0"/>
                <a:cs typeface="Arial" pitchFamily="34" charset="0"/>
              </a:rPr>
              <a:t>НА ПЕРВОМ ЭТАПЕ. </a:t>
            </a: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Педагог показывает детям пособие, сообщает, </a:t>
            </a:r>
          </a:p>
          <a:p>
            <a:pPr marL="0" marR="0" lvl="0" indent="268288"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что это не обычный, а музыкальный паровоз. Вот смотрите - паровоз</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268288"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Он вагончики повез. Путь у него дальний,</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268288"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Ведь поезд музыкальный.</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268288"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4" name="Group 1"/>
          <p:cNvGrpSpPr>
            <a:grpSpLocks/>
          </p:cNvGrpSpPr>
          <p:nvPr/>
        </p:nvGrpSpPr>
        <p:grpSpPr bwMode="auto">
          <a:xfrm>
            <a:off x="3635896" y="4869160"/>
            <a:ext cx="4874691" cy="1445890"/>
            <a:chOff x="2678" y="515"/>
            <a:chExt cx="6202" cy="1710"/>
          </a:xfrm>
        </p:grpSpPr>
        <p:pic>
          <p:nvPicPr>
            <p:cNvPr id="1024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8" y="742"/>
              <a:ext cx="1935" cy="1455"/>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2" y="742"/>
              <a:ext cx="2070" cy="144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0" y="515"/>
              <a:ext cx="2460" cy="171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5" y="1082"/>
              <a:ext cx="1378" cy="488"/>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59" y="1082"/>
              <a:ext cx="1158" cy="385"/>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tangle 8"/>
          <p:cNvSpPr>
            <a:spLocks noChangeArrowheads="1"/>
          </p:cNvSpPr>
          <p:nvPr/>
        </p:nvSpPr>
        <p:spPr bwMode="auto">
          <a:xfrm>
            <a:off x="77096" y="1144199"/>
            <a:ext cx="8347413"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68288" algn="l"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268288" algn="l" defTabSz="914400" rtl="0" eaLnBrk="1" fontAlgn="base" latinLnBrk="0" hangingPunct="1">
              <a:lnSpc>
                <a:spcPct val="100000"/>
              </a:lnSpc>
              <a:spcBef>
                <a:spcPct val="0"/>
              </a:spcBef>
              <a:spcAft>
                <a:spcPct val="0"/>
              </a:spcAft>
              <a:buClrTx/>
              <a:buSzTx/>
              <a:buFontTx/>
              <a:buNone/>
              <a:tabLst/>
            </a:pPr>
            <a:endParaRPr lang="ru-RU" sz="1000" dirty="0">
              <a:latin typeface="Arial" pitchFamily="34" charset="0"/>
              <a:ea typeface="Calibri" pitchFamily="34" charset="0"/>
              <a:cs typeface="Arial" pitchFamily="34" charset="0"/>
            </a:endParaRPr>
          </a:p>
          <a:p>
            <a:pPr marL="0" marR="0" lvl="0" indent="268288" algn="l"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268288" algn="l" defTabSz="914400" rtl="0" eaLnBrk="1" fontAlgn="base" latinLnBrk="0" hangingPunct="1">
              <a:lnSpc>
                <a:spcPct val="100000"/>
              </a:lnSpc>
              <a:spcBef>
                <a:spcPct val="0"/>
              </a:spcBef>
              <a:spcAft>
                <a:spcPct val="0"/>
              </a:spcAft>
              <a:buClrTx/>
              <a:buSzTx/>
              <a:buFontTx/>
              <a:buNone/>
              <a:tabLst/>
            </a:pPr>
            <a:endParaRPr lang="ru-RU" sz="1000" dirty="0">
              <a:latin typeface="Arial" pitchFamily="34" charset="0"/>
              <a:ea typeface="Calibri" pitchFamily="34" charset="0"/>
              <a:cs typeface="Arial" pitchFamily="34" charset="0"/>
            </a:endParaRPr>
          </a:p>
          <a:p>
            <a:pPr marL="0" marR="0" lvl="0" indent="268288" algn="l"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268288" algn="l" defTabSz="914400" rtl="0" eaLnBrk="1" fontAlgn="base" latinLnBrk="0" hangingPunct="1">
              <a:lnSpc>
                <a:spcPct val="100000"/>
              </a:lnSpc>
              <a:spcBef>
                <a:spcPct val="0"/>
              </a:spcBef>
              <a:spcAft>
                <a:spcPct val="0"/>
              </a:spcAft>
              <a:buClrTx/>
              <a:buSzTx/>
              <a:buFontTx/>
              <a:buNone/>
              <a:tabLst/>
            </a:pPr>
            <a:endParaRPr lang="ru-RU" sz="1000" dirty="0">
              <a:latin typeface="Arial" pitchFamily="34" charset="0"/>
              <a:ea typeface="Calibri" pitchFamily="34" charset="0"/>
              <a:cs typeface="Arial" pitchFamily="34" charset="0"/>
            </a:endParaRPr>
          </a:p>
          <a:p>
            <a:pPr marL="0" marR="0" lvl="0" indent="268288" algn="l"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268288" algn="l" defTabSz="914400" rtl="0" eaLnBrk="1" fontAlgn="base" latinLnBrk="0" hangingPunct="1">
              <a:lnSpc>
                <a:spcPct val="100000"/>
              </a:lnSpc>
              <a:spcBef>
                <a:spcPct val="0"/>
              </a:spcBef>
              <a:spcAft>
                <a:spcPct val="0"/>
              </a:spcAft>
              <a:buClrTx/>
              <a:buSzTx/>
              <a:buFontTx/>
              <a:buNone/>
              <a:tabLst/>
            </a:pPr>
            <a:endParaRPr lang="ru-RU" sz="1000" dirty="0">
              <a:latin typeface="Arial" pitchFamily="34" charset="0"/>
              <a:ea typeface="Calibri" pitchFamily="34" charset="0"/>
              <a:cs typeface="Arial" pitchFamily="34" charset="0"/>
            </a:endParaRPr>
          </a:p>
          <a:p>
            <a:pPr marL="0" marR="0" lvl="0" indent="268288" algn="l"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268288" algn="l" defTabSz="914400" rtl="0" eaLnBrk="1" fontAlgn="base" latinLnBrk="0" hangingPunct="1">
              <a:lnSpc>
                <a:spcPct val="100000"/>
              </a:lnSpc>
              <a:spcBef>
                <a:spcPct val="0"/>
              </a:spcBef>
              <a:spcAft>
                <a:spcPct val="0"/>
              </a:spcAft>
              <a:buClrTx/>
              <a:buSzTx/>
              <a:buFontTx/>
              <a:buNone/>
              <a:tabLst/>
            </a:pPr>
            <a:endParaRPr lang="ru-RU" dirty="0">
              <a:latin typeface="Arial" pitchFamily="34" charset="0"/>
              <a:ea typeface="Calibri" pitchFamily="34" charset="0"/>
              <a:cs typeface="Arial" pitchFamily="34" charset="0"/>
            </a:endParaRPr>
          </a:p>
          <a:p>
            <a:pPr marL="0" marR="0" lvl="0" indent="268288" algn="l"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268288"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Педагог беседует с детьми о музыке, объясняя, что она может не только </a:t>
            </a:r>
          </a:p>
          <a:p>
            <a:pPr marL="0" marR="0" lvl="0" indent="268288"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передавать разные чувства, но и рассказывать с помощью </a:t>
            </a:r>
          </a:p>
          <a:p>
            <a:pPr marL="0" marR="0" lvl="0" indent="268288"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выразительных средств о том, что встречается в жизни. </a:t>
            </a:r>
          </a:p>
          <a:p>
            <a:pPr marL="0" marR="0" lvl="0" indent="268288"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Детям исполняют две пьесы, в которых переданы характерные </a:t>
            </a:r>
          </a:p>
          <a:p>
            <a:pPr marL="0" marR="0" lvl="0" indent="268288"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особенности звучания разных музыкальных инструментов.</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268288"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825851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99995"/>
            <a:ext cx="8351837" cy="666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4"/>
          <p:cNvSpPr>
            <a:spLocks noChangeArrowheads="1"/>
          </p:cNvSpPr>
          <p:nvPr/>
        </p:nvSpPr>
        <p:spPr bwMode="auto">
          <a:xfrm>
            <a:off x="0" y="-830993"/>
            <a:ext cx="8795228"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b="0" i="1"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i="1" dirty="0">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b="0" i="1"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Arial" pitchFamily="34" charset="0"/>
                <a:ea typeface="Calibri" pitchFamily="34" charset="0"/>
                <a:cs typeface="Arial" pitchFamily="34" charset="0"/>
              </a:rPr>
              <a:t>НА ВТОРОМ ЭТАПЕ.</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Паровоз гудит, поет. Инструменты к нам везет.</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А вот какие он везет, вам надо угадать. И в каждом вагончике</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свой инструмент. Звучит фонограмма музыкальной пьесы, ребенок называет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инструмент, который звучал и подходит к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паровозу и </a:t>
            </a:r>
            <a:r>
              <a:rPr kumimoji="0" lang="ru-RU"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ткрывает</a:t>
            </a: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 окошко первого вагончика. Дети дают оценку выполнению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задания, исправляют не точности.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Затем детям предлагается послушать следующую пьесу. Задание повторяется.</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Arial" pitchFamily="34" charset="0"/>
                <a:ea typeface="Calibri" pitchFamily="34" charset="0"/>
                <a:cs typeface="Arial" pitchFamily="34" charset="0"/>
              </a:rPr>
              <a:t>НА ТРЕТЬЕМ ЭТАПЕ. </a:t>
            </a: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Детям предлагается послушать знакомые музыкальные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произведения, определить, какие инструменты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звучат в этом музыкальном произведение. Выбрать музыкальный инструмент,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который звучал в данном музыкальном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произведении и под музыкальное сопровождение с играть на нем.</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3" name="Group 1"/>
          <p:cNvGrpSpPr>
            <a:grpSpLocks/>
          </p:cNvGrpSpPr>
          <p:nvPr/>
        </p:nvGrpSpPr>
        <p:grpSpPr bwMode="auto">
          <a:xfrm>
            <a:off x="2800589" y="4525873"/>
            <a:ext cx="3194050" cy="1711439"/>
            <a:chOff x="1090" y="154"/>
            <a:chExt cx="5030" cy="1675"/>
          </a:xfrm>
        </p:grpSpPr>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0" y="154"/>
              <a:ext cx="2001" cy="1675"/>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5" y="608"/>
              <a:ext cx="3215" cy="1123"/>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Rectangle 5"/>
          <p:cNvSpPr>
            <a:spLocks noChangeArrowheads="1"/>
          </p:cNvSpPr>
          <p:nvPr/>
        </p:nvSpPr>
        <p:spPr bwMode="auto">
          <a:xfrm>
            <a:off x="0" y="2769991"/>
            <a:ext cx="889248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ru-RU" sz="1200" b="1" dirty="0">
              <a:latin typeface="Arial" pitchFamily="34" charset="0"/>
              <a:ea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ru-RU" sz="1200" b="1" dirty="0">
              <a:latin typeface="Arial" pitchFamily="34" charset="0"/>
              <a:ea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Calibri" pitchFamily="34" charset="0"/>
                <a:cs typeface="Arial" pitchFamily="34" charset="0"/>
              </a:rPr>
              <a:t>Музыкальный репертуар: </a:t>
            </a: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«Белка» Римского-Корсакова, «Парень играет на гармошке» </a:t>
            </a:r>
            <a:r>
              <a:rPr kumimoji="0" lang="ru-RU"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Г.Свиридова</a:t>
            </a: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image51.png" descr="C:\Users\Администратор\Documents\Файлы Mail.Ru Агента\kamila_ivanova@mail.ru\pem_plus@mail.ru\Изображение 023_1.tif"/>
          <p:cNvPicPr/>
          <p:nvPr/>
        </p:nvPicPr>
        <p:blipFill>
          <a:blip r:embed="rId5" cstate="print"/>
          <a:stretch>
            <a:fillRect/>
          </a:stretch>
        </p:blipFill>
        <p:spPr>
          <a:xfrm>
            <a:off x="6372200" y="4658588"/>
            <a:ext cx="1217801" cy="1578724"/>
          </a:xfrm>
          <a:prstGeom prst="rect">
            <a:avLst/>
          </a:prstGeom>
        </p:spPr>
      </p:pic>
      <p:pic>
        <p:nvPicPr>
          <p:cNvPr id="8" name="image52.png" descr="C:\Users\Администратор\Documents\Файлы Mail.Ru Агента\kamila_ivanova@mail.ru\pem_plus@mail.ru\Изображение 024.tif"/>
          <p:cNvPicPr/>
          <p:nvPr/>
        </p:nvPicPr>
        <p:blipFill>
          <a:blip r:embed="rId6" cstate="print"/>
          <a:stretch>
            <a:fillRect/>
          </a:stretch>
        </p:blipFill>
        <p:spPr>
          <a:xfrm>
            <a:off x="7812360" y="4525873"/>
            <a:ext cx="1152128" cy="1711439"/>
          </a:xfrm>
          <a:prstGeom prst="rect">
            <a:avLst/>
          </a:prstGeom>
        </p:spPr>
      </p:pic>
    </p:spTree>
    <p:extLst>
      <p:ext uri="{BB962C8B-B14F-4D97-AF65-F5344CB8AC3E}">
        <p14:creationId xmlns:p14="http://schemas.microsoft.com/office/powerpoint/2010/main" val="30897308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99995"/>
            <a:ext cx="8351837" cy="666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051720" y="116632"/>
            <a:ext cx="4572000" cy="1015663"/>
          </a:xfrm>
          <a:prstGeom prst="rect">
            <a:avLst/>
          </a:prstGeom>
        </p:spPr>
        <p:txBody>
          <a:bodyPr>
            <a:spAutoFit/>
          </a:bodyPr>
          <a:lstStyle/>
          <a:p>
            <a:r>
              <a:rPr lang="ru-RU" sz="2000" b="1" dirty="0" smtClean="0">
                <a:solidFill>
                  <a:srgbClr val="FF0000"/>
                </a:solidFill>
              </a:rPr>
              <a:t>Игра на </a:t>
            </a:r>
            <a:r>
              <a:rPr lang="ru-RU" sz="2000" b="1" dirty="0">
                <a:solidFill>
                  <a:srgbClr val="FF0000"/>
                </a:solidFill>
              </a:rPr>
              <a:t>определение характера музыки</a:t>
            </a:r>
            <a:endParaRPr lang="ru-RU" sz="2000" dirty="0">
              <a:solidFill>
                <a:srgbClr val="FF0000"/>
              </a:solidFill>
            </a:endParaRPr>
          </a:p>
          <a:p>
            <a:r>
              <a:rPr lang="ru-RU" sz="2000" b="1" dirty="0">
                <a:solidFill>
                  <a:srgbClr val="FF0000"/>
                </a:solidFill>
              </a:rPr>
              <a:t>«Разноцветная гусеница»</a:t>
            </a:r>
          </a:p>
        </p:txBody>
      </p:sp>
      <p:sp>
        <p:nvSpPr>
          <p:cNvPr id="3" name="Rectangle 6"/>
          <p:cNvSpPr>
            <a:spLocks noChangeArrowheads="1"/>
          </p:cNvSpPr>
          <p:nvPr/>
        </p:nvSpPr>
        <p:spPr bwMode="auto">
          <a:xfrm>
            <a:off x="14054" y="1165030"/>
            <a:ext cx="9149621"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68288"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Calibri" pitchFamily="34" charset="0"/>
                <a:cs typeface="Arial" pitchFamily="34" charset="0"/>
              </a:rPr>
              <a:t>Цель. </a:t>
            </a: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Развивать у детей представление о характере музыки, соответствующем </a:t>
            </a:r>
          </a:p>
          <a:p>
            <a:pPr marL="0" marR="0" lvl="0" indent="268288"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определенному цвету.</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268288"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Calibri" pitchFamily="34" charset="0"/>
                <a:cs typeface="Arial" pitchFamily="34" charset="0"/>
              </a:rPr>
              <a:t>Игровой материал: </a:t>
            </a: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Карточки с изображением головы гусеницы и разноцветных</a:t>
            </a:r>
          </a:p>
          <a:p>
            <a:pPr marL="0" marR="0" lvl="0" indent="268288"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 «животиков» гусеницы.</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268288"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Calibri" pitchFamily="34" charset="0"/>
                <a:cs typeface="Arial" pitchFamily="34" charset="0"/>
              </a:rPr>
              <a:t>Методика проведения</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268288" algn="l"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Arial" pitchFamily="34" charset="0"/>
                <a:ea typeface="Calibri" pitchFamily="34" charset="0"/>
                <a:cs typeface="Arial" pitchFamily="34" charset="0"/>
              </a:rPr>
              <a:t>НА ПЕРВОМ ЭТАПЕ. </a:t>
            </a: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Дети знакомятся с музыкальным произведением. Беседа </a:t>
            </a:r>
          </a:p>
          <a:p>
            <a:pPr marL="0" marR="0" lvl="0" indent="268288"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по содержанию музыкального произведения.</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268288" algn="l"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Arial" pitchFamily="34" charset="0"/>
                <a:ea typeface="Calibri" pitchFamily="34" charset="0"/>
                <a:cs typeface="Arial" pitchFamily="34" charset="0"/>
              </a:rPr>
              <a:t>НА ВТОРОМ ЭТАПЕ. </a:t>
            </a: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После прослушивания музыкальное произведение, </a:t>
            </a:r>
          </a:p>
          <a:p>
            <a:pPr marL="0" marR="0" lvl="0" indent="268288"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педагог предлагает построить гусеницу </a:t>
            </a:r>
          </a:p>
          <a:p>
            <a:pPr marL="0" marR="0" lvl="0" indent="268288"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 животиками», цвета которых соответствуют характеру произведения.</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268288" algn="l"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Arial" pitchFamily="34" charset="0"/>
                <a:ea typeface="Calibri" pitchFamily="34" charset="0"/>
                <a:cs typeface="Arial" pitchFamily="34" charset="0"/>
              </a:rPr>
              <a:t>НА ТРЕТЬЕМ ЭТАПЕ. </a:t>
            </a: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Педагог предлагает детям изобразить в рисунке характер</a:t>
            </a:r>
          </a:p>
          <a:p>
            <a:pPr marL="0" marR="0" lvl="0" indent="268288"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 музыкального произведения, используя выбранную им цветовую гамму.</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4" name="Group 1"/>
          <p:cNvGrpSpPr>
            <a:grpSpLocks/>
          </p:cNvGrpSpPr>
          <p:nvPr/>
        </p:nvGrpSpPr>
        <p:grpSpPr bwMode="auto">
          <a:xfrm>
            <a:off x="4399467" y="4941168"/>
            <a:ext cx="4352464" cy="1563489"/>
            <a:chOff x="5400" y="37"/>
            <a:chExt cx="4493" cy="1554"/>
          </a:xfrm>
        </p:grpSpPr>
        <p:pic>
          <p:nvPicPr>
            <p:cNvPr id="143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0" y="37"/>
              <a:ext cx="1021" cy="1529"/>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0" y="491"/>
              <a:ext cx="1175" cy="1070"/>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4" y="491"/>
              <a:ext cx="1190" cy="1058"/>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88" y="491"/>
              <a:ext cx="1205" cy="110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tangle 7"/>
          <p:cNvSpPr>
            <a:spLocks noChangeArrowheads="1"/>
          </p:cNvSpPr>
          <p:nvPr/>
        </p:nvSpPr>
        <p:spPr bwMode="auto">
          <a:xfrm>
            <a:off x="458150" y="4304351"/>
            <a:ext cx="788263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Calibri" pitchFamily="34" charset="0"/>
                <a:cs typeface="Arial" pitchFamily="34" charset="0"/>
              </a:rPr>
              <a:t>Музыкальный репертуар: </a:t>
            </a:r>
            <a:r>
              <a:rPr kumimoji="0" lang="ru-RU" b="0" i="0" u="none" strike="noStrike" cap="none" normalizeH="0" baseline="0" dirty="0" smtClean="0">
                <a:ln>
                  <a:noFill/>
                </a:ln>
                <a:solidFill>
                  <a:schemeClr val="tx1"/>
                </a:solidFill>
                <a:effectLst/>
                <a:latin typeface="Arial" pitchFamily="34" charset="0"/>
                <a:ea typeface="Calibri" pitchFamily="34" charset="0"/>
                <a:cs typeface="Arial" pitchFamily="34" charset="0"/>
              </a:rPr>
              <a:t>программные музыкальные произведения.</a:t>
            </a:r>
            <a:r>
              <a:rPr kumimoji="0" lang="ru-RU" b="0" i="0" u="none" strike="noStrike" cap="none" normalizeH="0" baseline="0" dirty="0" smtClean="0">
                <a:ln>
                  <a:noFill/>
                </a:ln>
                <a:solidFill>
                  <a:schemeClr val="tx1"/>
                </a:solidFill>
                <a:effectLst/>
                <a:latin typeface="Arial" pitchFamily="34" charset="0"/>
                <a:cs typeface="Arial" pitchFamily="34" charset="0"/>
              </a:rPr>
              <a:t> </a:t>
            </a:r>
          </a:p>
        </p:txBody>
      </p:sp>
    </p:spTree>
    <p:extLst>
      <p:ext uri="{BB962C8B-B14F-4D97-AF65-F5344CB8AC3E}">
        <p14:creationId xmlns:p14="http://schemas.microsoft.com/office/powerpoint/2010/main" val="3532480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s://catherineasquithgallery.com/uploads/posts/2021-02/1613532884_10-p-fon-dlya-prezentatsii-muzikalnaya-tema-12.jpg"/>
          <p:cNvPicPr>
            <a:picLocks noChangeAspect="1" noChangeArrowheads="1"/>
          </p:cNvPicPr>
          <p:nvPr/>
        </p:nvPicPr>
        <p:blipFill>
          <a:blip r:embed="rId2" cstate="print"/>
          <a:srcRect/>
          <a:stretch>
            <a:fillRect/>
          </a:stretch>
        </p:blipFill>
        <p:spPr bwMode="auto">
          <a:xfrm>
            <a:off x="539552" y="188640"/>
            <a:ext cx="8352927" cy="6264695"/>
          </a:xfrm>
          <a:prstGeom prst="rect">
            <a:avLst/>
          </a:prstGeom>
          <a:noFill/>
        </p:spPr>
      </p:pic>
      <p:sp>
        <p:nvSpPr>
          <p:cNvPr id="184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8435" name="Rectangle 3"/>
          <p:cNvSpPr>
            <a:spLocks noChangeArrowheads="1"/>
          </p:cNvSpPr>
          <p:nvPr/>
        </p:nvSpPr>
        <p:spPr bwMode="auto">
          <a:xfrm>
            <a:off x="1763687" y="235963"/>
            <a:ext cx="5904657"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Игра</a:t>
            </a:r>
            <a:r>
              <a:rPr lang="ru-RU" sz="2000" dirty="0" smtClean="0">
                <a:solidFill>
                  <a:srgbClr val="FF0000"/>
                </a:solidFill>
                <a:latin typeface="Times New Roman" pitchFamily="18" charset="0"/>
                <a:cs typeface="Times New Roman" pitchFamily="18" charset="0"/>
              </a:rPr>
              <a:t>  </a:t>
            </a:r>
            <a:r>
              <a:rPr kumimoji="0" lang="ru-RU"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для развития чувства ритма</a:t>
            </a:r>
            <a:endParaRPr kumimoji="0" lang="ru-RU" sz="20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«Зонтик»</a:t>
            </a:r>
            <a:endParaRPr kumimoji="0" lang="ru-RU" sz="2000" b="0" i="0" u="none" strike="noStrike" cap="none" normalizeH="0" baseline="0" dirty="0" smtClean="0">
              <a:ln>
                <a:noFill/>
              </a:ln>
              <a:solidFill>
                <a:srgbClr val="FF0000"/>
              </a:solidFill>
              <a:effectLst/>
              <a:latin typeface="Times New Roman" pitchFamily="18" charset="0"/>
              <a:cs typeface="Times New Roman" pitchFamily="18" charset="0"/>
            </a:endParaRPr>
          </a:p>
        </p:txBody>
      </p:sp>
      <p:pic>
        <p:nvPicPr>
          <p:cNvPr id="18436" name="image3.png" descr="http://begemott.ru/photosmiddle/4/1106444.jpg"/>
          <p:cNvPicPr>
            <a:picLocks noChangeAspect="1" noChangeArrowheads="1"/>
          </p:cNvPicPr>
          <p:nvPr/>
        </p:nvPicPr>
        <p:blipFill>
          <a:blip r:embed="rId3" cstate="print"/>
          <a:srcRect/>
          <a:stretch>
            <a:fillRect/>
          </a:stretch>
        </p:blipFill>
        <p:spPr bwMode="auto">
          <a:xfrm>
            <a:off x="6300192" y="4366072"/>
            <a:ext cx="2280146" cy="2277591"/>
          </a:xfrm>
          <a:prstGeom prst="rect">
            <a:avLst/>
          </a:prstGeom>
          <a:noFill/>
        </p:spPr>
      </p:pic>
      <p:sp>
        <p:nvSpPr>
          <p:cNvPr id="18438" name="Rectangle 6"/>
          <p:cNvSpPr>
            <a:spLocks noChangeArrowheads="1"/>
          </p:cNvSpPr>
          <p:nvPr/>
        </p:nvSpPr>
        <p:spPr bwMode="auto">
          <a:xfrm>
            <a:off x="514350" y="-206750"/>
            <a:ext cx="8629650" cy="1785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0" i="1" u="none" strike="noStrike" cap="none" normalizeH="0" baseline="0" dirty="0" smtClean="0">
              <a:ln>
                <a:noFill/>
              </a:ln>
              <a:solidFill>
                <a:srgbClr val="333333"/>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000" i="1" dirty="0" smtClean="0">
              <a:solidFill>
                <a:srgbClr val="333333"/>
              </a:solidFill>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0" i="1" u="none" strike="noStrike" cap="none" normalizeH="0" baseline="0" dirty="0" smtClean="0">
              <a:ln>
                <a:noFill/>
              </a:ln>
              <a:solidFill>
                <a:srgbClr val="333333"/>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000" i="1" dirty="0" smtClean="0">
              <a:solidFill>
                <a:srgbClr val="333333"/>
              </a:solidFill>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0" i="1" u="none" strike="noStrike" cap="none" normalizeH="0" baseline="0" dirty="0" smtClean="0">
              <a:ln>
                <a:noFill/>
              </a:ln>
              <a:solidFill>
                <a:srgbClr val="333333"/>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000" i="1" dirty="0" smtClean="0">
              <a:solidFill>
                <a:srgbClr val="333333"/>
              </a:solidFill>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0" i="1" u="none" strike="noStrike" cap="none" normalizeH="0" baseline="0" dirty="0" smtClean="0">
              <a:ln>
                <a:noFill/>
              </a:ln>
              <a:solidFill>
                <a:srgbClr val="333333"/>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000" i="1" dirty="0" smtClean="0">
              <a:solidFill>
                <a:srgbClr val="333333"/>
              </a:solidFill>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0" i="1" u="none" strike="noStrike" cap="none" normalizeH="0" baseline="0" dirty="0" smtClean="0">
              <a:ln>
                <a:noFill/>
              </a:ln>
              <a:solidFill>
                <a:srgbClr val="333333"/>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000" i="1" dirty="0" smtClean="0">
              <a:solidFill>
                <a:srgbClr val="333333"/>
              </a:solidFill>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0" i="1" u="none" strike="noStrike" cap="none" normalizeH="0" baseline="0" dirty="0" smtClean="0">
              <a:ln>
                <a:noFill/>
              </a:ln>
              <a:solidFill>
                <a:srgbClr val="333333"/>
              </a:solidFill>
              <a:effectLst/>
              <a:latin typeface="Arial" pitchFamily="34" charset="0"/>
              <a:ea typeface="Calibri" pitchFamily="34" charset="0"/>
              <a:cs typeface="Arial" pitchFamily="34" charset="0"/>
            </a:endParaRPr>
          </a:p>
        </p:txBody>
      </p:sp>
      <p:sp>
        <p:nvSpPr>
          <p:cNvPr id="9" name="Прямоугольник 8"/>
          <p:cNvSpPr/>
          <p:nvPr/>
        </p:nvSpPr>
        <p:spPr>
          <a:xfrm>
            <a:off x="827584" y="1052736"/>
            <a:ext cx="7992888" cy="2031325"/>
          </a:xfrm>
          <a:prstGeom prst="rect">
            <a:avLst/>
          </a:prstGeom>
        </p:spPr>
        <p:txBody>
          <a:bodyPr wrap="square">
            <a:spAutoFit/>
          </a:bodyPr>
          <a:lstStyle/>
          <a:p>
            <a:pPr lvl="0" indent="447675" fontAlgn="base">
              <a:spcBef>
                <a:spcPct val="0"/>
              </a:spcBef>
              <a:spcAft>
                <a:spcPct val="0"/>
              </a:spcAft>
            </a:pPr>
            <a:r>
              <a:rPr lang="ru-RU" b="1" dirty="0" smtClean="0">
                <a:solidFill>
                  <a:srgbClr val="333333"/>
                </a:solidFill>
                <a:latin typeface="Times New Roman" pitchFamily="18" charset="0"/>
                <a:ea typeface="Calibri" pitchFamily="34" charset="0"/>
                <a:cs typeface="Times New Roman" pitchFamily="18" charset="0"/>
              </a:rPr>
              <a:t>Цель: </a:t>
            </a:r>
            <a:r>
              <a:rPr lang="ru-RU" dirty="0" smtClean="0">
                <a:solidFill>
                  <a:srgbClr val="333333"/>
                </a:solidFill>
                <a:latin typeface="Times New Roman" pitchFamily="18" charset="0"/>
                <a:ea typeface="Calibri" pitchFamily="34" charset="0"/>
                <a:cs typeface="Times New Roman" pitchFamily="18" charset="0"/>
              </a:rPr>
              <a:t>Закреплять у детей знания о высоте звука и его длительности, расположении нот на нотоносце.</a:t>
            </a:r>
            <a:endParaRPr lang="ru-RU" sz="800" dirty="0" smtClean="0">
              <a:latin typeface="Times New Roman" pitchFamily="18" charset="0"/>
              <a:cs typeface="Times New Roman" pitchFamily="18" charset="0"/>
            </a:endParaRPr>
          </a:p>
          <a:p>
            <a:pPr lvl="0" indent="447675" eaLnBrk="0" fontAlgn="base" hangingPunct="0">
              <a:spcBef>
                <a:spcPct val="0"/>
              </a:spcBef>
              <a:spcAft>
                <a:spcPct val="0"/>
              </a:spcAft>
            </a:pPr>
            <a:r>
              <a:rPr lang="ru-RU" i="1" dirty="0" smtClean="0">
                <a:solidFill>
                  <a:srgbClr val="333333"/>
                </a:solidFill>
                <a:latin typeface="Times New Roman" pitchFamily="18" charset="0"/>
                <a:ea typeface="Calibri" pitchFamily="34" charset="0"/>
                <a:cs typeface="Times New Roman" pitchFamily="18" charset="0"/>
              </a:rPr>
              <a:t>Демонстрационный</a:t>
            </a:r>
            <a:r>
              <a:rPr lang="ru-RU" b="1" dirty="0" smtClean="0">
                <a:solidFill>
                  <a:srgbClr val="333333"/>
                </a:solidFill>
                <a:latin typeface="Times New Roman" pitchFamily="18" charset="0"/>
                <a:ea typeface="Calibri" pitchFamily="34" charset="0"/>
                <a:cs typeface="Times New Roman" pitchFamily="18" charset="0"/>
              </a:rPr>
              <a:t>: </a:t>
            </a:r>
            <a:r>
              <a:rPr lang="ru-RU" dirty="0" smtClean="0">
                <a:solidFill>
                  <a:srgbClr val="333333"/>
                </a:solidFill>
                <a:latin typeface="Times New Roman" pitchFamily="18" charset="0"/>
                <a:ea typeface="Calibri" pitchFamily="34" charset="0"/>
                <a:cs typeface="Times New Roman" pitchFamily="18" charset="0"/>
              </a:rPr>
              <a:t>фланелеграф с изображением нотного стана. Большие и маленькие кружочки, на одной стороне которых изображены раскрытые зонтики. С обратной стороны каждого большого кружочка нарисована нота какой-либо длительности (целая, половинная, четвертная, восьмая). Маленькие кружочки (для фланелеграфа) соотносятся по размеру с нотным станом.</a:t>
            </a:r>
            <a:endParaRPr lang="ru-RU" sz="800" dirty="0" smtClean="0">
              <a:latin typeface="Times New Roman" pitchFamily="18" charset="0"/>
              <a:cs typeface="Times New Roman" pitchFamily="18" charset="0"/>
            </a:endParaRPr>
          </a:p>
        </p:txBody>
      </p:sp>
      <p:sp>
        <p:nvSpPr>
          <p:cNvPr id="18440" name="Rectangle 8"/>
          <p:cNvSpPr>
            <a:spLocks noChangeArrowheads="1"/>
          </p:cNvSpPr>
          <p:nvPr/>
        </p:nvSpPr>
        <p:spPr bwMode="auto">
          <a:xfrm>
            <a:off x="323528" y="3212976"/>
            <a:ext cx="9071992"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Ход игры: </a:t>
            </a:r>
            <a:r>
              <a:rPr kumimoji="0" lang="ru-RU"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Педагог: Нотки бегали, скакали и под вечер все устали. Посидим и отдохнем и у зонтика споем.</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Нотку-зонтик ты возьми, сколько длится – назови. Дети (поют попевку «Зонтик»)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Нотка спряталась у нас, мы найдем ее сейчас. Быстро зонтик повернем, сколько длится – назовем.</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Дети по очереди выходят к столу педагога. Вызванный ребенок берет</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со стола любой большой зонтик, поворачивает его и называет длительность ноты (целая, половинная, четвертная, восьмая, затем возвращает зонтик на стол.</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catherineasquithgallery.com/uploads/posts/2021-02/1613532884_10-p-fon-dlya-prezentatsii-muzikalnaya-tema-12.jpg"/>
          <p:cNvPicPr>
            <a:picLocks noChangeAspect="1" noChangeArrowheads="1"/>
          </p:cNvPicPr>
          <p:nvPr/>
        </p:nvPicPr>
        <p:blipFill>
          <a:blip r:embed="rId2" cstate="print"/>
          <a:srcRect/>
          <a:stretch>
            <a:fillRect/>
          </a:stretch>
        </p:blipFill>
        <p:spPr bwMode="auto">
          <a:xfrm>
            <a:off x="539552" y="188640"/>
            <a:ext cx="8352927" cy="6264695"/>
          </a:xfrm>
          <a:prstGeom prst="rect">
            <a:avLst/>
          </a:prstGeom>
          <a:noFill/>
        </p:spPr>
      </p:pic>
      <p:sp>
        <p:nvSpPr>
          <p:cNvPr id="19457" name="Rectangle 1"/>
          <p:cNvSpPr>
            <a:spLocks noChangeArrowheads="1"/>
          </p:cNvSpPr>
          <p:nvPr/>
        </p:nvSpPr>
        <p:spPr bwMode="auto">
          <a:xfrm>
            <a:off x="2051720" y="404664"/>
            <a:ext cx="417646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Игра</a:t>
            </a:r>
            <a:endParaRPr kumimoji="0" lang="ru-RU" sz="7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для развития чувства ритма</a:t>
            </a:r>
            <a:endParaRPr kumimoji="0" lang="ru-RU" sz="7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«Воздушные шары»</a:t>
            </a:r>
            <a:endParaRPr kumimoji="0" lang="ru-RU" sz="1800" b="0" i="0" u="none" strike="noStrike" cap="none" normalizeH="0" baseline="0" dirty="0" smtClean="0">
              <a:ln>
                <a:noFill/>
              </a:ln>
              <a:solidFill>
                <a:srgbClr val="FF0000"/>
              </a:solidFill>
              <a:effectLst/>
              <a:latin typeface="Arial" pitchFamily="34" charset="0"/>
              <a:cs typeface="Arial" pitchFamily="34" charset="0"/>
            </a:endParaRPr>
          </a:p>
        </p:txBody>
      </p:sp>
      <p:pic>
        <p:nvPicPr>
          <p:cNvPr id="4" name="image4.png" descr="http://www.playcast.ru/uploads/2014/10/16/10232457.jpg"/>
          <p:cNvPicPr/>
          <p:nvPr/>
        </p:nvPicPr>
        <p:blipFill>
          <a:blip r:embed="rId3" cstate="print"/>
          <a:stretch>
            <a:fillRect/>
          </a:stretch>
        </p:blipFill>
        <p:spPr>
          <a:xfrm>
            <a:off x="6228184" y="476672"/>
            <a:ext cx="2075290" cy="1359673"/>
          </a:xfrm>
          <a:prstGeom prst="rect">
            <a:avLst/>
          </a:prstGeom>
        </p:spPr>
      </p:pic>
      <p:sp>
        <p:nvSpPr>
          <p:cNvPr id="19459" name="Rectangle 3"/>
          <p:cNvSpPr>
            <a:spLocks noChangeArrowheads="1"/>
          </p:cNvSpPr>
          <p:nvPr/>
        </p:nvSpPr>
        <p:spPr bwMode="auto">
          <a:xfrm>
            <a:off x="179512" y="2025715"/>
            <a:ext cx="9144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57188"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Цель: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Закреплять знания детей о длительности звуков, уточнить правильное извлечение звука на металлофоне, ксилофоне.</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57188" algn="l"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Демонстрационный: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игровое панно с изображением мишки, который держит в лапах ниточки к воздушным шарам. Шары двух типов: большие и маленькие.</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57188" algn="l" defTabSz="914400" rtl="0" eaLnBrk="0" fontAlgn="base" latinLnBrk="0" hangingPunct="0">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Раздаточный: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карточка и шарики, большие и маленькие, по числу ниточек. Комплект готовится на каждого ребенка. Все на шарики смотрел даже песенку запел.</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57188"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(поет на слог «ля» попевку, прохлопывая ритм)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57188"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46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9461" name="image4.png" descr="http://www.playcast.ru/uploads/2014/10/16/10232457.jpg"/>
          <p:cNvPicPr>
            <a:picLocks noChangeAspect="1" noChangeArrowheads="1"/>
          </p:cNvPicPr>
          <p:nvPr/>
        </p:nvPicPr>
        <p:blipFill>
          <a:blip r:embed="rId3" cstate="print"/>
          <a:srcRect/>
          <a:stretch>
            <a:fillRect/>
          </a:stretch>
        </p:blipFill>
        <p:spPr bwMode="auto">
          <a:xfrm>
            <a:off x="6588224" y="5085184"/>
            <a:ext cx="2076450" cy="1363663"/>
          </a:xfrm>
          <a:prstGeom prst="rect">
            <a:avLst/>
          </a:prstGeom>
          <a:noFill/>
        </p:spPr>
      </p:pic>
      <p:sp>
        <p:nvSpPr>
          <p:cNvPr id="19463" name="Rectangle 7"/>
          <p:cNvSpPr>
            <a:spLocks noChangeArrowheads="1"/>
          </p:cNvSpPr>
          <p:nvPr/>
        </p:nvSpPr>
        <p:spPr bwMode="auto">
          <a:xfrm rot="10800000" flipV="1">
            <a:off x="467544" y="3167248"/>
            <a:ext cx="8064896"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57188" algn="l"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357188" algn="l" defTabSz="914400" rtl="0" eaLnBrk="1" fontAlgn="base" latinLnBrk="0" hangingPunct="1">
              <a:lnSpc>
                <a:spcPct val="100000"/>
              </a:lnSpc>
              <a:spcBef>
                <a:spcPct val="0"/>
              </a:spcBef>
              <a:spcAft>
                <a:spcPct val="0"/>
              </a:spcAft>
              <a:buClrTx/>
              <a:buSzTx/>
              <a:buFontTx/>
              <a:buNone/>
              <a:tabLst/>
            </a:pPr>
            <a:endParaRPr lang="ru-RU" dirty="0" smtClean="0">
              <a:latin typeface="Times New Roman" pitchFamily="18" charset="0"/>
              <a:ea typeface="Calibri" pitchFamily="34" charset="0"/>
              <a:cs typeface="Times New Roman" pitchFamily="18" charset="0"/>
            </a:endParaRPr>
          </a:p>
          <a:p>
            <a:pPr marL="0" marR="0" lvl="0" indent="357188" algn="l"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357188"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Дети повторяют попевку, отхлопывают ритм, определяют количество долгих и коротких звуков и выкладывают шариками ритмический рисунок.</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57188"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Ход игры: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Педагог:</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57188"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Медвежонку в магазине много шариков купили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57188"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Разноцветных разных ярких, был он очень рад подарку,</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catherineasquithgallery.com/uploads/posts/2021-02/1613532884_10-p-fon-dlya-prezentatsii-muzikalnaya-tema-12.jpg"/>
          <p:cNvPicPr>
            <a:picLocks noChangeAspect="1" noChangeArrowheads="1"/>
          </p:cNvPicPr>
          <p:nvPr/>
        </p:nvPicPr>
        <p:blipFill>
          <a:blip r:embed="rId2" cstate="print"/>
          <a:srcRect/>
          <a:stretch>
            <a:fillRect/>
          </a:stretch>
        </p:blipFill>
        <p:spPr bwMode="auto">
          <a:xfrm>
            <a:off x="539552" y="188640"/>
            <a:ext cx="8352927" cy="6264695"/>
          </a:xfrm>
          <a:prstGeom prst="rect">
            <a:avLst/>
          </a:prstGeom>
          <a:noFill/>
        </p:spPr>
      </p:pic>
      <p:sp>
        <p:nvSpPr>
          <p:cNvPr id="21506" name="Rectangle 2"/>
          <p:cNvSpPr>
            <a:spLocks noChangeArrowheads="1"/>
          </p:cNvSpPr>
          <p:nvPr/>
        </p:nvSpPr>
        <p:spPr bwMode="auto">
          <a:xfrm>
            <a:off x="467544" y="505271"/>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a:p>
        </p:txBody>
      </p:sp>
      <p:sp>
        <p:nvSpPr>
          <p:cNvPr id="21507" name="Rectangle 3"/>
          <p:cNvSpPr>
            <a:spLocks noChangeArrowheads="1"/>
          </p:cNvSpPr>
          <p:nvPr/>
        </p:nvSpPr>
        <p:spPr bwMode="auto">
          <a:xfrm>
            <a:off x="846138" y="372160"/>
            <a:ext cx="639015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Игра для развития чувства ритма</a:t>
            </a:r>
            <a:endParaRPr kumimoji="0" lang="ru-RU"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«Придумай имя и животное»</a:t>
            </a:r>
            <a:endParaRPr kumimoji="0" lang="ru-RU" b="0" i="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21508" name="Rectangle 4"/>
          <p:cNvSpPr>
            <a:spLocks noChangeArrowheads="1"/>
          </p:cNvSpPr>
          <p:nvPr/>
        </p:nvSpPr>
        <p:spPr bwMode="auto">
          <a:xfrm>
            <a:off x="179512" y="941819"/>
            <a:ext cx="8964488" cy="3711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8288"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Цель игры: </a:t>
            </a:r>
            <a:r>
              <a:rPr kumimoji="0" lang="ru-RU"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развивать у детей представление о долгих и коротких звуках, используя символы «та» и «ти-ти».</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8288"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Дидактический материал: </a:t>
            </a:r>
            <a:r>
              <a:rPr kumimoji="0" lang="ru-RU"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карточки с графическим изображением символов.</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8288"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Ход игры: </a:t>
            </a:r>
            <a:r>
              <a:rPr kumimoji="0" lang="ru-RU"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Педагог предлагает детям прохлопать, прошлепать или протопать свое</a:t>
            </a:r>
          </a:p>
          <a:p>
            <a:pPr marL="0" marR="0" lvl="0" indent="268288"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 имя в простой или ласковой форме: Ле-на, Ле-ноч-ка., Анд- рей, Анд-рю-ша и т. д.</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8288"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Детям предлагается вспомнить мужские и женские имена с одним-четырьмя слогами, например: Ян, Клим, Ва-ся, Крис-ти-на и т. д. Педагог вместе с детьми прохлопывает, протопывает, прошлепывает эти имена.</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8288"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Затем педагог просит детей вспомнить названия животных, содержащие в себе от одного до пяти слогов, например: крот, кот, пу-ма, ле-о-пард. Дети вместе с педагогом прохлопывают, прошлепывают название этих животных. После педагог предлагает детям проиграть ритм на каком-либо инструменте.</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8288"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catherineasquithgallery.com/uploads/posts/2021-02/1613532884_10-p-fon-dlya-prezentatsii-muzikalnaya-tema-12.jpg"/>
          <p:cNvPicPr>
            <a:picLocks noChangeAspect="1" noChangeArrowheads="1"/>
          </p:cNvPicPr>
          <p:nvPr/>
        </p:nvPicPr>
        <p:blipFill>
          <a:blip r:embed="rId2" cstate="print"/>
          <a:srcRect/>
          <a:stretch>
            <a:fillRect/>
          </a:stretch>
        </p:blipFill>
        <p:spPr bwMode="auto">
          <a:xfrm>
            <a:off x="539552" y="188640"/>
            <a:ext cx="8352927" cy="6264695"/>
          </a:xfrm>
          <a:prstGeom prst="rect">
            <a:avLst/>
          </a:prstGeom>
          <a:noFill/>
        </p:spPr>
      </p:pic>
      <p:sp>
        <p:nvSpPr>
          <p:cNvPr id="20481" name="Rectangle 1"/>
          <p:cNvSpPr>
            <a:spLocks noChangeArrowheads="1"/>
          </p:cNvSpPr>
          <p:nvPr/>
        </p:nvSpPr>
        <p:spPr bwMode="auto">
          <a:xfrm>
            <a:off x="467544" y="605299"/>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Игра</a:t>
            </a:r>
            <a:r>
              <a:rPr lang="ru-RU" sz="2400" dirty="0" smtClean="0">
                <a:solidFill>
                  <a:srgbClr val="FF0000"/>
                </a:solidFill>
                <a:latin typeface="Times New Roman" pitchFamily="18" charset="0"/>
                <a:cs typeface="Times New Roman" pitchFamily="18" charset="0"/>
              </a:rPr>
              <a:t> </a:t>
            </a:r>
            <a:r>
              <a:rPr kumimoji="0" lang="ru-RU"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для развития чувства ритма</a:t>
            </a:r>
            <a:endParaRPr kumimoji="0" lang="ru-RU" sz="24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«Ритмическое эхо»</a:t>
            </a:r>
            <a:endParaRPr kumimoji="0" lang="ru-RU" sz="2400" b="0" i="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20482" name="Rectangle 2"/>
          <p:cNvSpPr>
            <a:spLocks noChangeArrowheads="1"/>
          </p:cNvSpPr>
          <p:nvPr/>
        </p:nvSpPr>
        <p:spPr bwMode="auto">
          <a:xfrm>
            <a:off x="179512" y="698356"/>
            <a:ext cx="9144000" cy="5421739"/>
          </a:xfrm>
          <a:prstGeom prst="rect">
            <a:avLst/>
          </a:prstGeom>
          <a:noFill/>
          <a:ln w="9525">
            <a:noFill/>
            <a:miter lim="800000"/>
            <a:headEnd/>
            <a:tailEnd/>
          </a:ln>
          <a:effectLst/>
        </p:spPr>
        <p:txBody>
          <a:bodyPr vert="horz" wrap="square" lIns="25392" tIns="634800" rIns="91440" bIns="177744" numCol="1" anchor="ctr" anchorCtr="0" compatLnSpc="1">
            <a:prstTxWarp prst="textNoShape">
              <a:avLst/>
            </a:prstTxWarp>
            <a:spAutoFit/>
          </a:bodyPr>
          <a:lstStyle/>
          <a:p>
            <a:pPr marL="0" marR="0" lvl="0" indent="88900" algn="l" defTabSz="914400" rtl="0" eaLnBrk="1" fontAlgn="base" latinLnBrk="0" hangingPunct="1">
              <a:lnSpc>
                <a:spcPct val="100000"/>
              </a:lnSpc>
              <a:spcBef>
                <a:spcPct val="0"/>
              </a:spcBef>
              <a:spcAft>
                <a:spcPct val="0"/>
              </a:spcAft>
              <a:buClrTx/>
              <a:buSzTx/>
              <a:buFontTx/>
              <a:buNone/>
              <a:tabLst>
                <a:tab pos="428625" algn="l"/>
              </a:tabLst>
            </a:pPr>
            <a:r>
              <a:rPr kumimoji="0" lang="ru-RU" b="1"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Цель игры: </a:t>
            </a:r>
            <a:r>
              <a:rPr kumimoji="0" lang="ru-RU"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развитие чувства ритма, используя ранее приобретенные знания (понятие о долгих, коротких звуках и о динамических оттенках)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88900" algn="l" defTabSz="914400" rtl="0" eaLnBrk="0" fontAlgn="base" latinLnBrk="0" hangingPunct="0">
              <a:lnSpc>
                <a:spcPct val="100000"/>
              </a:lnSpc>
              <a:spcBef>
                <a:spcPct val="0"/>
              </a:spcBef>
              <a:spcAft>
                <a:spcPct val="0"/>
              </a:spcAft>
              <a:buClrTx/>
              <a:buSzTx/>
              <a:buFontTx/>
              <a:buNone/>
              <a:tabLst>
                <a:tab pos="428625" algn="l"/>
              </a:tabLst>
            </a:pPr>
            <a:r>
              <a:rPr kumimoji="0" lang="ru-RU" b="1"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Ход игры: </a:t>
            </a:r>
            <a:r>
              <a:rPr kumimoji="0" lang="ru-RU"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Педагог предлагает детям превратиться в эхо, только в эхо не обычное, а ритмическое, и оговаривает с ними правила игры, которые заключаются в том, что эхо абсолютно точно повторяет пример, предложенный педагогом, а именно:</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88900" algn="l" defTabSz="914400" rtl="0" eaLnBrk="0" fontAlgn="base" latinLnBrk="0" hangingPunct="0">
              <a:lnSpc>
                <a:spcPct val="100000"/>
              </a:lnSpc>
              <a:spcBef>
                <a:spcPct val="0"/>
              </a:spcBef>
              <a:spcAft>
                <a:spcPct val="0"/>
              </a:spcAft>
              <a:buClrTx/>
              <a:buSzTx/>
              <a:buFontTx/>
              <a:buChar char="•"/>
              <a:tabLst>
                <a:tab pos="428625" algn="l"/>
              </a:tabLst>
            </a:pPr>
            <a:r>
              <a:rPr kumimoji="0" lang="ru-RU"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точное воспроизведение ритмического рисунка, темпа, способа выражения (хлопки, шлепки, притопы, на каком-либо детском музыкальном инструменте)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88900" algn="l" defTabSz="914400" rtl="0" eaLnBrk="0" fontAlgn="base" latinLnBrk="0" hangingPunct="0">
              <a:lnSpc>
                <a:spcPct val="100000"/>
              </a:lnSpc>
              <a:spcBef>
                <a:spcPct val="0"/>
              </a:spcBef>
              <a:spcAft>
                <a:spcPct val="0"/>
              </a:spcAft>
              <a:buClrTx/>
              <a:buSzTx/>
              <a:buFontTx/>
              <a:buChar char="•"/>
              <a:tabLst>
                <a:tab pos="428625" algn="l"/>
              </a:tabLst>
            </a:pPr>
            <a:r>
              <a:rPr kumimoji="0" lang="ru-RU"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эхо окрашено тихой динамикой.</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88900" algn="l" defTabSz="914400" rtl="0" eaLnBrk="0" fontAlgn="base" latinLnBrk="0" hangingPunct="0">
              <a:lnSpc>
                <a:spcPct val="100000"/>
              </a:lnSpc>
              <a:spcBef>
                <a:spcPct val="0"/>
              </a:spcBef>
              <a:spcAft>
                <a:spcPct val="0"/>
              </a:spcAft>
              <a:buClrTx/>
              <a:buSzTx/>
              <a:buFontTx/>
              <a:buNone/>
              <a:tabLst>
                <a:tab pos="428625" algn="l"/>
              </a:tabLst>
            </a:pPr>
            <a:r>
              <a:rPr kumimoji="0" lang="ru-RU"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Педагог прохлопывает ритмический рисунок, а дети его повторяют, выполняя правила игры.</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88900" algn="l" defTabSz="914400" rtl="0" eaLnBrk="0" fontAlgn="base" latinLnBrk="0" hangingPunct="0">
              <a:lnSpc>
                <a:spcPct val="100000"/>
              </a:lnSpc>
              <a:spcBef>
                <a:spcPct val="0"/>
              </a:spcBef>
              <a:spcAft>
                <a:spcPct val="0"/>
              </a:spcAft>
              <a:buClrTx/>
              <a:buSzTx/>
              <a:buFontTx/>
              <a:buNone/>
              <a:tabLst>
                <a:tab pos="428625" algn="l"/>
              </a:tabLst>
            </a:pPr>
            <a:r>
              <a:rPr kumimoji="0" lang="ru-RU" b="0" i="1"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Примечания:</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88900" algn="l" defTabSz="914400" rtl="0" eaLnBrk="0" fontAlgn="base" latinLnBrk="0" hangingPunct="0">
              <a:lnSpc>
                <a:spcPct val="100000"/>
              </a:lnSpc>
              <a:spcBef>
                <a:spcPct val="0"/>
              </a:spcBef>
              <a:spcAft>
                <a:spcPct val="0"/>
              </a:spcAft>
              <a:buClrTx/>
              <a:buSzTx/>
              <a:buFontTx/>
              <a:buChar char="•"/>
              <a:tabLst>
                <a:tab pos="428625" algn="l"/>
              </a:tabLst>
            </a:pPr>
            <a:r>
              <a:rPr kumimoji="0" lang="ru-RU"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Ритмические фразы педагога должны быть короткими, логичными, доступными детскому восприятию.</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88900" algn="l" defTabSz="914400" rtl="0" eaLnBrk="0" fontAlgn="base" latinLnBrk="0" hangingPunct="0">
              <a:lnSpc>
                <a:spcPct val="100000"/>
              </a:lnSpc>
              <a:spcBef>
                <a:spcPct val="0"/>
              </a:spcBef>
              <a:spcAft>
                <a:spcPct val="0"/>
              </a:spcAft>
              <a:buClrTx/>
              <a:buSzTx/>
              <a:buFontTx/>
              <a:buChar char="•"/>
              <a:tabLst>
                <a:tab pos="428625" algn="l"/>
              </a:tabLst>
            </a:pPr>
            <a:r>
              <a:rPr kumimoji="0" lang="ru-RU"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Усложняя игру можно, используя более быстрый темп, участие солистов и соревнования между подгруппами.</a:t>
            </a:r>
            <a:endPar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88900" algn="l" defTabSz="914400" rtl="0" eaLnBrk="0" fontAlgn="base" latinLnBrk="0" hangingPunct="0">
              <a:lnSpc>
                <a:spcPct val="100000"/>
              </a:lnSpc>
              <a:spcBef>
                <a:spcPct val="0"/>
              </a:spcBef>
              <a:spcAft>
                <a:spcPct val="0"/>
              </a:spcAft>
              <a:buClrTx/>
              <a:buSzTx/>
              <a:buFontTx/>
              <a:buNone/>
              <a:tabLst>
                <a:tab pos="428625" algn="l"/>
              </a:tabLst>
            </a:pPr>
            <a:r>
              <a:rPr kumimoji="0" lang="ru-RU"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r>
            <a:br>
              <a:rPr kumimoji="0" lang="ru-RU"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b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catherineasquithgallery.com/uploads/posts/2021-02/1613532884_10-p-fon-dlya-prezentatsii-muzikalnaya-tema-12.jpg"/>
          <p:cNvPicPr>
            <a:picLocks noChangeAspect="1" noChangeArrowheads="1"/>
          </p:cNvPicPr>
          <p:nvPr/>
        </p:nvPicPr>
        <p:blipFill>
          <a:blip r:embed="rId2" cstate="print"/>
          <a:srcRect/>
          <a:stretch>
            <a:fillRect/>
          </a:stretch>
        </p:blipFill>
        <p:spPr bwMode="auto">
          <a:xfrm>
            <a:off x="539552" y="188640"/>
            <a:ext cx="8352927" cy="6264695"/>
          </a:xfrm>
          <a:prstGeom prst="rect">
            <a:avLst/>
          </a:prstGeom>
          <a:noFill/>
        </p:spPr>
      </p:pic>
      <p:sp>
        <p:nvSpPr>
          <p:cNvPr id="225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531" name="Rectangle 3"/>
          <p:cNvSpPr>
            <a:spLocks noChangeArrowheads="1"/>
          </p:cNvSpPr>
          <p:nvPr/>
        </p:nvSpPr>
        <p:spPr bwMode="auto">
          <a:xfrm>
            <a:off x="1115615" y="177582"/>
            <a:ext cx="9085659"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Игра</a:t>
            </a:r>
            <a:r>
              <a:rPr lang="ru-RU" sz="2400" dirty="0" smtClean="0">
                <a:solidFill>
                  <a:srgbClr val="FF0000"/>
                </a:solidFill>
                <a:latin typeface="Times New Roman" pitchFamily="18" charset="0"/>
                <a:cs typeface="Times New Roman" pitchFamily="18" charset="0"/>
              </a:rPr>
              <a:t>  </a:t>
            </a:r>
            <a:r>
              <a:rPr kumimoji="0" lang="ru-RU"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для развития чувства ритма</a:t>
            </a:r>
            <a:endParaRPr kumimoji="0" lang="ru-RU" sz="24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«Переводчик»</a:t>
            </a:r>
            <a:endParaRPr kumimoji="0" lang="ru-RU" sz="2400" b="0" i="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22532" name="Rectangle 4"/>
          <p:cNvSpPr>
            <a:spLocks noChangeArrowheads="1"/>
          </p:cNvSpPr>
          <p:nvPr/>
        </p:nvSpPr>
        <p:spPr bwMode="auto">
          <a:xfrm>
            <a:off x="251520" y="1628800"/>
            <a:ext cx="9144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8288"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Цель: </a:t>
            </a:r>
            <a:r>
              <a:rPr kumimoji="0" lang="ru-RU"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закрепление полученных знаний в процессе развития чувства ритма.</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8288"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Дидактический материал</a:t>
            </a:r>
            <a:r>
              <a:rPr kumimoji="0" lang="ru-RU"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 карточки с графиками ритмов знакомых песен.</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8288"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Ход игры: </a:t>
            </a:r>
            <a:r>
              <a:rPr kumimoji="0" lang="ru-RU"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Педагог предлагает детям «перевести» фразы из знакомых песен на </a:t>
            </a:r>
          </a:p>
          <a:p>
            <a:pPr marL="0" marR="0" lvl="0" indent="268288"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ритмический язык, используя символы.</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8288"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Дети воспроизводят предложенную педагогом фразу, используя хлопки, шлепки или </a:t>
            </a:r>
          </a:p>
          <a:p>
            <a:pPr marL="0" marR="0" lvl="0" indent="268288"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притопы и заменяя текст ритмическими символами.</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8288"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Педагог предлагает кому-нибудь из детей изобразить ритмический график данной </a:t>
            </a:r>
          </a:p>
          <a:p>
            <a:pPr marL="0" marR="0" lvl="0" indent="268288"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фразы на фланелеграфе или выбрать из нескольких графических карточек нужную для </a:t>
            </a:r>
          </a:p>
          <a:p>
            <a:pPr marL="0" marR="0" lvl="0" indent="268288"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данного упражнения.</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68288"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749</TotalTime>
  <Words>6343</Words>
  <Application>Microsoft Office PowerPoint</Application>
  <PresentationFormat>Экран (4:3)</PresentationFormat>
  <Paragraphs>535</Paragraphs>
  <Slides>48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48</vt:i4>
      </vt:variant>
    </vt:vector>
  </HeadingPairs>
  <TitlesOfParts>
    <vt:vector size="49"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Логопед</dc:creator>
  <cp:lastModifiedBy>Пользователь Windows</cp:lastModifiedBy>
  <cp:revision>74</cp:revision>
  <dcterms:created xsi:type="dcterms:W3CDTF">2021-11-16T03:40:20Z</dcterms:created>
  <dcterms:modified xsi:type="dcterms:W3CDTF">2021-11-20T03:31:33Z</dcterms:modified>
</cp:coreProperties>
</file>